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0" r:id="rId4"/>
    <p:sldId id="261" r:id="rId5"/>
    <p:sldId id="264" r:id="rId6"/>
    <p:sldId id="263" r:id="rId7"/>
    <p:sldId id="265" r:id="rId8"/>
    <p:sldId id="266" r:id="rId9"/>
    <p:sldId id="262" r:id="rId10"/>
    <p:sldId id="267" r:id="rId11"/>
    <p:sldId id="268" r:id="rId12"/>
    <p:sldId id="269" r:id="rId13"/>
    <p:sldId id="270" r:id="rId14"/>
    <p:sldId id="272" r:id="rId15"/>
    <p:sldId id="273" r:id="rId16"/>
    <p:sldId id="271" r:id="rId17"/>
    <p:sldId id="279" r:id="rId18"/>
    <p:sldId id="280" r:id="rId19"/>
    <p:sldId id="281" r:id="rId20"/>
    <p:sldId id="282" r:id="rId21"/>
    <p:sldId id="274" r:id="rId22"/>
    <p:sldId id="275" r:id="rId23"/>
    <p:sldId id="276" r:id="rId24"/>
    <p:sldId id="277" r:id="rId25"/>
    <p:sldId id="278" r:id="rId26"/>
    <p:sldId id="258" r:id="rId27"/>
    <p:sldId id="259"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672C2-F3CE-4B52-BF2E-BB3D81B34CB0}" type="datetimeFigureOut">
              <a:rPr lang="en-US" smtClean="0"/>
              <a:t>3/18/2021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11193-F603-4CFB-893A-BF9BDDD12766}" type="slidenum">
              <a:rPr lang="en-US" smtClean="0"/>
              <a:t>‹#›</a:t>
            </a:fld>
            <a:endParaRPr lang="en-US"/>
          </a:p>
        </p:txBody>
      </p:sp>
    </p:spTree>
    <p:extLst>
      <p:ext uri="{BB962C8B-B14F-4D97-AF65-F5344CB8AC3E}">
        <p14:creationId xmlns:p14="http://schemas.microsoft.com/office/powerpoint/2010/main" val="90036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5A8A1-DC91-404B-B6EF-9243D316941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715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5A8A1-DC91-404B-B6EF-9243D316941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44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5A8A1-DC91-404B-B6EF-9243D316941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43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5A8A1-DC91-404B-B6EF-9243D316941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65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5A8A1-DC91-404B-B6EF-9243D316941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111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9B382A-DCBE-404A-B6FB-331F3A119714}"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4200059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9B382A-DCBE-404A-B6FB-331F3A119714}"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3614929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9B382A-DCBE-404A-B6FB-331F3A119714}"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163263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with 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836713"/>
            <a:ext cx="12192000" cy="5744667"/>
          </a:xfrm>
          <a:solidFill>
            <a:schemeClr val="bg1">
              <a:lumMod val="85000"/>
            </a:schemeClr>
          </a:solidFill>
        </p:spPr>
        <p:txBody>
          <a:bodyPr lIns="0" tIns="0" rIns="0" bIns="0" anchor="ctr">
            <a:noAutofit/>
          </a:bodyPr>
          <a:lstStyle>
            <a:lvl1pPr marL="0" indent="0" algn="ctr">
              <a:buFont typeface="Arial" panose="020B0604020202020204" pitchFamily="34" charset="0"/>
              <a:buNone/>
              <a:defRPr lang="en-IN" sz="1867" i="1" dirty="0"/>
            </a:lvl1pPr>
          </a:lstStyle>
          <a:p>
            <a:r>
              <a:rPr lang="en-IN" dirty="0"/>
              <a:t>Click icon to add image</a:t>
            </a:r>
          </a:p>
        </p:txBody>
      </p:sp>
      <p:sp>
        <p:nvSpPr>
          <p:cNvPr id="6" name="Title 1"/>
          <p:cNvSpPr>
            <a:spLocks noGrp="1"/>
          </p:cNvSpPr>
          <p:nvPr>
            <p:ph type="title" hasCustomPrompt="1"/>
          </p:nvPr>
        </p:nvSpPr>
        <p:spPr>
          <a:xfrm>
            <a:off x="406400" y="1"/>
            <a:ext cx="11379200" cy="673820"/>
          </a:xfrm>
          <a:prstGeom prst="rect">
            <a:avLst/>
          </a:prstGeom>
        </p:spPr>
        <p:txBody>
          <a:bodyPr anchor="b">
            <a:normAutofit/>
          </a:bodyPr>
          <a:lstStyle>
            <a:lvl1pPr>
              <a:defRPr sz="3200" baseline="0">
                <a:latin typeface="Calibri" charset="0"/>
                <a:ea typeface="Calibri" charset="0"/>
                <a:cs typeface="Calibri" charset="0"/>
              </a:defRPr>
            </a:lvl1pPr>
          </a:lstStyle>
          <a:p>
            <a:r>
              <a:rPr lang="en-US" dirty="0"/>
              <a:t>Agenda with Image Background</a:t>
            </a:r>
          </a:p>
        </p:txBody>
      </p:sp>
      <p:grpSp>
        <p:nvGrpSpPr>
          <p:cNvPr id="2" name="Group 1"/>
          <p:cNvGrpSpPr/>
          <p:nvPr userDrawn="1"/>
        </p:nvGrpSpPr>
        <p:grpSpPr>
          <a:xfrm>
            <a:off x="333331" y="633676"/>
            <a:ext cx="11525339" cy="144093"/>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sp>
        <p:nvSpPr>
          <p:cNvPr id="21" name="Text Placeholder 7"/>
          <p:cNvSpPr>
            <a:spLocks noGrp="1"/>
          </p:cNvSpPr>
          <p:nvPr>
            <p:ph type="body" sz="quarter" idx="12" hasCustomPrompt="1"/>
          </p:nvPr>
        </p:nvSpPr>
        <p:spPr>
          <a:xfrm>
            <a:off x="911424" y="1220755"/>
            <a:ext cx="4704523" cy="384043"/>
          </a:xfrm>
          <a:prstGeom prst="parallelogram">
            <a:avLst/>
          </a:prstGeom>
          <a:solidFill>
            <a:srgbClr val="1F1A17">
              <a:alpha val="69804"/>
            </a:srgbClr>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911424" y="1879113"/>
            <a:ext cx="4704523" cy="384043"/>
          </a:xfrm>
          <a:prstGeom prst="parallelogram">
            <a:avLst/>
          </a:prstGeom>
          <a:solidFill>
            <a:srgbClr val="1F1A17">
              <a:alpha val="69804"/>
            </a:srgbClr>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911424" y="2537472"/>
            <a:ext cx="4704523" cy="384043"/>
          </a:xfrm>
          <a:prstGeom prst="parallelogram">
            <a:avLst/>
          </a:prstGeom>
          <a:solidFill>
            <a:srgbClr val="1F1A17">
              <a:alpha val="69804"/>
            </a:srgbClr>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911424" y="3195831"/>
            <a:ext cx="4704523" cy="384043"/>
          </a:xfrm>
          <a:prstGeom prst="parallelogram">
            <a:avLst/>
          </a:prstGeom>
          <a:solidFill>
            <a:srgbClr val="1F1A17">
              <a:alpha val="69804"/>
            </a:srgbClr>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911424" y="3854189"/>
            <a:ext cx="4704523" cy="384043"/>
          </a:xfrm>
          <a:prstGeom prst="parallelogram">
            <a:avLst/>
          </a:prstGeom>
          <a:solidFill>
            <a:srgbClr val="1F1A17">
              <a:alpha val="69804"/>
            </a:srgbClr>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911424" y="4512548"/>
            <a:ext cx="4704523" cy="384043"/>
          </a:xfrm>
          <a:prstGeom prst="parallelogram">
            <a:avLst/>
          </a:prstGeom>
          <a:solidFill>
            <a:srgbClr val="1F1A17">
              <a:alpha val="69804"/>
            </a:srgbClr>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911424" y="5170907"/>
            <a:ext cx="4704523" cy="384043"/>
          </a:xfrm>
          <a:prstGeom prst="parallelogram">
            <a:avLst/>
          </a:prstGeom>
          <a:solidFill>
            <a:srgbClr val="1F1A17">
              <a:alpha val="69804"/>
            </a:srgbClr>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911424" y="5829267"/>
            <a:ext cx="4704523" cy="384043"/>
          </a:xfrm>
          <a:prstGeom prst="parallelogram">
            <a:avLst/>
          </a:prstGeom>
          <a:solidFill>
            <a:srgbClr val="1F1A17">
              <a:alpha val="69804"/>
            </a:srgbClr>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372915" y="1220755"/>
            <a:ext cx="538509" cy="384043"/>
          </a:xfrm>
          <a:prstGeom prst="parallelogram">
            <a:avLst/>
          </a:prstGeom>
          <a:solidFill>
            <a:srgbClr val="0077BD"/>
          </a:solidFill>
        </p:spPr>
        <p:txBody>
          <a:bodyPr lIns="36000" tIns="72000" rIns="36000" bIns="36000" anchor="ctr">
            <a:noAutofit/>
          </a:bodyPr>
          <a:lstStyle>
            <a:lvl1pPr marL="0" indent="0" algn="ctr">
              <a:buNone/>
              <a:defRPr sz="2133"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372915" y="1879113"/>
            <a:ext cx="538509" cy="384043"/>
          </a:xfrm>
          <a:prstGeom prst="parallelogram">
            <a:avLst/>
          </a:prstGeom>
          <a:solidFill>
            <a:srgbClr val="0077BD"/>
          </a:solidFill>
        </p:spPr>
        <p:txBody>
          <a:bodyPr lIns="36000" tIns="72000" rIns="36000" bIns="36000" anchor="ctr">
            <a:noAutofit/>
          </a:bodyPr>
          <a:lstStyle>
            <a:lvl1pPr marL="0" indent="0" algn="ctr">
              <a:buNone/>
              <a:defRPr sz="2133"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372915" y="2537472"/>
            <a:ext cx="538509" cy="384043"/>
          </a:xfrm>
          <a:prstGeom prst="parallelogram">
            <a:avLst/>
          </a:prstGeom>
          <a:solidFill>
            <a:srgbClr val="0077BD"/>
          </a:solidFill>
        </p:spPr>
        <p:txBody>
          <a:bodyPr lIns="36000" tIns="72000" rIns="36000" bIns="36000" anchor="ctr">
            <a:noAutofit/>
          </a:bodyPr>
          <a:lstStyle>
            <a:lvl1pPr marL="0" indent="0" algn="ctr">
              <a:buNone/>
              <a:defRPr sz="2133"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372915" y="3195831"/>
            <a:ext cx="538509" cy="384043"/>
          </a:xfrm>
          <a:prstGeom prst="parallelogram">
            <a:avLst/>
          </a:prstGeom>
          <a:solidFill>
            <a:srgbClr val="0077BD"/>
          </a:solidFill>
        </p:spPr>
        <p:txBody>
          <a:bodyPr lIns="36000" tIns="72000" rIns="36000" bIns="36000" anchor="ctr">
            <a:noAutofit/>
          </a:bodyPr>
          <a:lstStyle>
            <a:lvl1pPr marL="0" indent="0" algn="ctr">
              <a:buNone/>
              <a:defRPr sz="2133"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372915" y="3854189"/>
            <a:ext cx="538509" cy="384043"/>
          </a:xfrm>
          <a:prstGeom prst="parallelogram">
            <a:avLst/>
          </a:prstGeom>
          <a:solidFill>
            <a:srgbClr val="0077BD"/>
          </a:solidFill>
        </p:spPr>
        <p:txBody>
          <a:bodyPr lIns="36000" tIns="72000" rIns="36000" bIns="36000" anchor="ctr">
            <a:noAutofit/>
          </a:bodyPr>
          <a:lstStyle>
            <a:lvl1pPr marL="0" indent="0" algn="ctr">
              <a:buNone/>
              <a:defRPr sz="2133"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372915" y="4512548"/>
            <a:ext cx="538509" cy="384043"/>
          </a:xfrm>
          <a:prstGeom prst="parallelogram">
            <a:avLst/>
          </a:prstGeom>
          <a:solidFill>
            <a:srgbClr val="0077BD"/>
          </a:solidFill>
        </p:spPr>
        <p:txBody>
          <a:bodyPr lIns="36000" tIns="72000" rIns="36000" bIns="36000" anchor="ctr">
            <a:noAutofit/>
          </a:bodyPr>
          <a:lstStyle>
            <a:lvl1pPr marL="0" indent="0" algn="ctr">
              <a:buNone/>
              <a:defRPr sz="2133"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372915" y="5170907"/>
            <a:ext cx="538509" cy="384043"/>
          </a:xfrm>
          <a:prstGeom prst="parallelogram">
            <a:avLst/>
          </a:prstGeom>
          <a:solidFill>
            <a:srgbClr val="0077BD"/>
          </a:solidFill>
        </p:spPr>
        <p:txBody>
          <a:bodyPr lIns="36000" tIns="72000" rIns="36000" bIns="36000" anchor="ctr">
            <a:noAutofit/>
          </a:bodyPr>
          <a:lstStyle>
            <a:lvl1pPr marL="0" indent="0" algn="ctr">
              <a:buNone/>
              <a:defRPr sz="2133"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372915" y="5829267"/>
            <a:ext cx="538509" cy="384043"/>
          </a:xfrm>
          <a:prstGeom prst="parallelogram">
            <a:avLst/>
          </a:prstGeom>
          <a:solidFill>
            <a:srgbClr val="0077BD"/>
          </a:solidFill>
        </p:spPr>
        <p:txBody>
          <a:bodyPr lIns="36000" tIns="72000" rIns="36000" bIns="36000" anchor="ctr">
            <a:noAutofit/>
          </a:bodyPr>
          <a:lstStyle>
            <a:lvl1pPr marL="0" indent="0" algn="ctr">
              <a:buNone/>
              <a:defRPr sz="2133" b="0" i="0">
                <a:solidFill>
                  <a:schemeClr val="bg1"/>
                </a:solidFill>
              </a:defRPr>
            </a:lvl1pPr>
          </a:lstStyle>
          <a:p>
            <a:pPr lvl="0"/>
            <a:r>
              <a:rPr lang="en-IN" dirty="0"/>
              <a:t>8</a:t>
            </a:r>
          </a:p>
        </p:txBody>
      </p:sp>
    </p:spTree>
    <p:extLst>
      <p:ext uri="{BB962C8B-B14F-4D97-AF65-F5344CB8AC3E}">
        <p14:creationId xmlns:p14="http://schemas.microsoft.com/office/powerpoint/2010/main" val="18841695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ction Breaker">
    <p:spTree>
      <p:nvGrpSpPr>
        <p:cNvPr id="1" name=""/>
        <p:cNvGrpSpPr/>
        <p:nvPr/>
      </p:nvGrpSpPr>
      <p:grpSpPr>
        <a:xfrm>
          <a:off x="0" y="0"/>
          <a:ext cx="0" cy="0"/>
          <a:chOff x="0" y="0"/>
          <a:chExt cx="0" cy="0"/>
        </a:xfrm>
      </p:grpSpPr>
      <p:grpSp>
        <p:nvGrpSpPr>
          <p:cNvPr id="118" name="Group 117"/>
          <p:cNvGrpSpPr/>
          <p:nvPr userDrawn="1"/>
        </p:nvGrpSpPr>
        <p:grpSpPr bwMode="gray">
          <a:xfrm>
            <a:off x="-12610" y="0"/>
            <a:ext cx="12183353" cy="6553200"/>
            <a:chOff x="-9458" y="0"/>
            <a:chExt cx="9137515" cy="4914900"/>
          </a:xfrm>
        </p:grpSpPr>
        <p:cxnSp>
          <p:nvCxnSpPr>
            <p:cNvPr id="119" name="Straight Connector 118"/>
            <p:cNvCxnSpPr/>
            <p:nvPr userDrawn="1"/>
          </p:nvCxnSpPr>
          <p:spPr bwMode="gray">
            <a:xfrm>
              <a:off x="1331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a:off x="2858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a:off x="43857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a:off x="5913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a:off x="7440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a:off x="8967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a:off x="10494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a:off x="12022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a:off x="13549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a:off x="15076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a:off x="16604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gray">
            <a:xfrm>
              <a:off x="18131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a:off x="19658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a:off x="21185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a:off x="22713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a:off x="24240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a:off x="257678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a:off x="27295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a:off x="288224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gray">
            <a:xfrm>
              <a:off x="30349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318770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334043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34931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364589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37986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395135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41040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42568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440954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45622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471500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48677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502046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517319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53259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547864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56313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578410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593683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60895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624229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63950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654775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670048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68532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700594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71586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731140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746413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76168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776959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79223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807505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822778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83805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853324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86859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88387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899142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flipH="1">
              <a:off x="-9458"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flipH="1">
              <a:off x="-9458"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flipH="1">
              <a:off x="-9458"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flipH="1">
              <a:off x="-9458"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flipH="1">
              <a:off x="-9458"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flipH="1">
              <a:off x="-9458"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flipH="1">
              <a:off x="-9458"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flipH="1">
              <a:off x="-9458"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flipH="1">
              <a:off x="-9458"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flipH="1">
              <a:off x="-9458"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flipH="1">
              <a:off x="-9458"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flipH="1">
              <a:off x="-9458"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flipH="1">
              <a:off x="-9458"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flipH="1">
              <a:off x="-9458"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flipH="1">
              <a:off x="-9458"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flipH="1">
              <a:off x="-9458"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flipH="1">
              <a:off x="-9458"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flipH="1">
              <a:off x="-9458"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flipH="1">
              <a:off x="-9458"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flipH="1">
              <a:off x="-9458"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flipH="1">
              <a:off x="-9458"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flipH="1">
              <a:off x="-9458"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flipH="1">
              <a:off x="-9458"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flipH="1">
              <a:off x="-9458"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flipH="1">
              <a:off x="-9458"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flipH="1">
              <a:off x="-9458"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flipH="1">
              <a:off x="-9458"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flipH="1">
              <a:off x="-9458"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flipH="1">
              <a:off x="-9458"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flipH="1">
              <a:off x="-9458"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flipH="1">
              <a:off x="-9458"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flipH="1">
              <a:off x="-9458"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flipH="1">
              <a:off x="-9458"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userDrawn="1"/>
        </p:nvGrpSpPr>
        <p:grpSpPr bwMode="gray">
          <a:xfrm>
            <a:off x="1735928" y="1786591"/>
            <a:ext cx="937741" cy="991132"/>
            <a:chOff x="-3330575" y="3005138"/>
            <a:chExt cx="1533526" cy="1620837"/>
          </a:xfrm>
          <a:solidFill>
            <a:srgbClr val="003F72"/>
          </a:solidFill>
        </p:grpSpPr>
        <p:sp>
          <p:nvSpPr>
            <p:cNvPr id="18" name="Freeform 6"/>
            <p:cNvSpPr>
              <a:spLocks/>
            </p:cNvSpPr>
            <p:nvPr/>
          </p:nvSpPr>
          <p:spPr bwMode="gray">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913393"/>
              <a:endParaRPr lang="en-IN" sz="1797">
                <a:solidFill>
                  <a:prstClr val="black"/>
                </a:solidFill>
              </a:endParaRPr>
            </a:p>
          </p:txBody>
        </p:sp>
        <p:sp>
          <p:nvSpPr>
            <p:cNvPr id="19" name="Freeform 7"/>
            <p:cNvSpPr>
              <a:spLocks/>
            </p:cNvSpPr>
            <p:nvPr/>
          </p:nvSpPr>
          <p:spPr bwMode="gray">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913393"/>
              <a:endParaRPr lang="en-IN" sz="1797">
                <a:solidFill>
                  <a:prstClr val="black"/>
                </a:solidFill>
              </a:endParaRPr>
            </a:p>
          </p:txBody>
        </p:sp>
      </p:grpSp>
      <p:grpSp>
        <p:nvGrpSpPr>
          <p:cNvPr id="20" name="Group 19"/>
          <p:cNvGrpSpPr/>
          <p:nvPr userDrawn="1"/>
        </p:nvGrpSpPr>
        <p:grpSpPr bwMode="gray">
          <a:xfrm>
            <a:off x="9542501" y="3280153"/>
            <a:ext cx="917355" cy="993073"/>
            <a:chOff x="2301081" y="6662108"/>
            <a:chExt cx="1500188" cy="1624012"/>
          </a:xfrm>
          <a:solidFill>
            <a:srgbClr val="003F72"/>
          </a:solidFill>
        </p:grpSpPr>
        <p:sp>
          <p:nvSpPr>
            <p:cNvPr id="21" name="Freeform 8"/>
            <p:cNvSpPr>
              <a:spLocks/>
            </p:cNvSpPr>
            <p:nvPr/>
          </p:nvSpPr>
          <p:spPr bwMode="gray">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913393"/>
              <a:endParaRPr lang="en-IN" sz="1797">
                <a:solidFill>
                  <a:prstClr val="black"/>
                </a:solidFill>
              </a:endParaRPr>
            </a:p>
          </p:txBody>
        </p:sp>
        <p:sp>
          <p:nvSpPr>
            <p:cNvPr id="22" name="Freeform 9"/>
            <p:cNvSpPr>
              <a:spLocks/>
            </p:cNvSpPr>
            <p:nvPr/>
          </p:nvSpPr>
          <p:spPr bwMode="gray">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913393"/>
              <a:endParaRPr lang="en-IN" sz="1797">
                <a:solidFill>
                  <a:prstClr val="black"/>
                </a:solidFill>
              </a:endParaRPr>
            </a:p>
          </p:txBody>
        </p:sp>
        <p:sp>
          <p:nvSpPr>
            <p:cNvPr id="23" name="Freeform 10"/>
            <p:cNvSpPr>
              <a:spLocks/>
            </p:cNvSpPr>
            <p:nvPr/>
          </p:nvSpPr>
          <p:spPr bwMode="gray">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913393"/>
              <a:endParaRPr lang="en-IN" sz="1797">
                <a:solidFill>
                  <a:prstClr val="black"/>
                </a:solidFill>
              </a:endParaRPr>
            </a:p>
          </p:txBody>
        </p:sp>
      </p:grpSp>
      <p:sp>
        <p:nvSpPr>
          <p:cNvPr id="25" name="Parallelogram 24"/>
          <p:cNvSpPr/>
          <p:nvPr/>
        </p:nvSpPr>
        <p:spPr bwMode="gray">
          <a:xfrm>
            <a:off x="1905691" y="2177108"/>
            <a:ext cx="8442885" cy="1577177"/>
          </a:xfrm>
          <a:prstGeom prst="parallelogram">
            <a:avLst>
              <a:gd name="adj" fmla="val 58625"/>
            </a:avLst>
          </a:prstGeom>
          <a:solidFill>
            <a:srgbClr val="003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4" name="Text Placeholder 3"/>
          <p:cNvSpPr>
            <a:spLocks noGrp="1"/>
          </p:cNvSpPr>
          <p:nvPr>
            <p:ph type="body" sz="quarter" idx="10" hasCustomPrompt="1"/>
          </p:nvPr>
        </p:nvSpPr>
        <p:spPr bwMode="gray">
          <a:xfrm>
            <a:off x="1905691" y="2178051"/>
            <a:ext cx="8414933" cy="1576916"/>
          </a:xfrm>
          <a:prstGeom prst="parallelogram">
            <a:avLst>
              <a:gd name="adj" fmla="val 58503"/>
            </a:avLst>
          </a:prstGeom>
        </p:spPr>
        <p:txBody>
          <a:bodyPr lIns="36000" rIns="36000" anchor="ctr">
            <a:noAutofit/>
          </a:bodyPr>
          <a:lstStyle>
            <a:lvl1pPr marL="0" indent="0" algn="ctr">
              <a:buFontTx/>
              <a:buNone/>
              <a:defRPr sz="3200">
                <a:solidFill>
                  <a:schemeClr val="bg1"/>
                </a:solidFill>
              </a:defRPr>
            </a:lvl1pPr>
            <a:lvl2pPr marL="457177" indent="0" algn="ctr">
              <a:buFontTx/>
              <a:buNone/>
              <a:defRPr/>
            </a:lvl2pPr>
            <a:lvl3pPr marL="914353" indent="0" algn="ctr">
              <a:buFontTx/>
              <a:buNone/>
              <a:defRPr/>
            </a:lvl3pPr>
            <a:lvl4pPr marL="1371531" indent="0" algn="ctr">
              <a:buFontTx/>
              <a:buNone/>
              <a:defRPr/>
            </a:lvl4pPr>
            <a:lvl5pPr marL="1828709" indent="0" algn="ctr">
              <a:buFontTx/>
              <a:buNone/>
              <a:defRPr/>
            </a:lvl5pPr>
          </a:lstStyle>
          <a:p>
            <a:pPr lvl="0"/>
            <a:r>
              <a:rPr lang="en-US" dirty="0"/>
              <a:t>Section Breaker</a:t>
            </a:r>
          </a:p>
        </p:txBody>
      </p:sp>
      <p:sp>
        <p:nvSpPr>
          <p:cNvPr id="117" name="TextBox 116"/>
          <p:cNvSpPr txBox="1"/>
          <p:nvPr userDrawn="1"/>
        </p:nvSpPr>
        <p:spPr bwMode="gray">
          <a:xfrm>
            <a:off x="3974166" y="6581380"/>
            <a:ext cx="4273668" cy="276997"/>
          </a:xfrm>
          <a:prstGeom prst="rect">
            <a:avLst/>
          </a:prstGeom>
          <a:noFill/>
        </p:spPr>
        <p:txBody>
          <a:bodyPr wrap="none" lIns="91439" tIns="45719" rIns="91439" bIns="45719" rtlCol="0">
            <a:spAutoFit/>
          </a:bodyPr>
          <a:lstStyle/>
          <a:p>
            <a:pPr algn="ctr" defTabSz="1219108">
              <a:defRPr/>
            </a:pPr>
            <a:r>
              <a:rPr lang="en-US" sz="1200" dirty="0">
                <a:solidFill>
                  <a:schemeClr val="tx1">
                    <a:lumMod val="75000"/>
                    <a:lumOff val="25000"/>
                  </a:schemeClr>
                </a:solidFill>
                <a:latin typeface="+mn-lt"/>
              </a:rPr>
              <a:t>Restricted Circulation | L&amp;T Technology Services | www.LTTS.com</a:t>
            </a:r>
          </a:p>
        </p:txBody>
      </p:sp>
    </p:spTree>
    <p:extLst>
      <p:ext uri="{BB962C8B-B14F-4D97-AF65-F5344CB8AC3E}">
        <p14:creationId xmlns:p14="http://schemas.microsoft.com/office/powerpoint/2010/main" val="567207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Slide - No Grids">
    <p:spTree>
      <p:nvGrpSpPr>
        <p:cNvPr id="1" name=""/>
        <p:cNvGrpSpPr/>
        <p:nvPr/>
      </p:nvGrpSpPr>
      <p:grpSpPr>
        <a:xfrm>
          <a:off x="0" y="0"/>
          <a:ext cx="0" cy="0"/>
          <a:chOff x="0" y="0"/>
          <a:chExt cx="0" cy="0"/>
        </a:xfrm>
      </p:grpSpPr>
      <p:sp>
        <p:nvSpPr>
          <p:cNvPr id="6" name="Title 1"/>
          <p:cNvSpPr>
            <a:spLocks noGrp="1"/>
          </p:cNvSpPr>
          <p:nvPr userDrawn="1">
            <p:ph type="title" hasCustomPrompt="1"/>
          </p:nvPr>
        </p:nvSpPr>
        <p:spPr>
          <a:xfrm>
            <a:off x="406400" y="2"/>
            <a:ext cx="11379200" cy="673820"/>
          </a:xfrm>
          <a:prstGeom prst="rect">
            <a:avLst/>
          </a:prstGeom>
        </p:spPr>
        <p:txBody>
          <a:bodyPr anchor="b">
            <a:normAutofit/>
          </a:bodyPr>
          <a:lstStyle>
            <a:lvl1pPr>
              <a:defRPr sz="3200">
                <a:latin typeface="Calibri" charset="0"/>
                <a:ea typeface="Calibri" charset="0"/>
                <a:cs typeface="Calibri" charset="0"/>
              </a:defRPr>
            </a:lvl1pPr>
          </a:lstStyle>
          <a:p>
            <a:r>
              <a:rPr lang="en-US" dirty="0"/>
              <a:t>Click to edit Title Text</a:t>
            </a:r>
          </a:p>
        </p:txBody>
      </p:sp>
      <p:sp>
        <p:nvSpPr>
          <p:cNvPr id="7" name="Content Placeholder 2"/>
          <p:cNvSpPr>
            <a:spLocks noGrp="1"/>
          </p:cNvSpPr>
          <p:nvPr userDrawn="1">
            <p:ph idx="1"/>
          </p:nvPr>
        </p:nvSpPr>
        <p:spPr>
          <a:xfrm>
            <a:off x="406400" y="889000"/>
            <a:ext cx="11379200" cy="5588000"/>
          </a:xfrm>
          <a:prstGeom prst="rect">
            <a:avLst/>
          </a:prstGeom>
        </p:spPr>
        <p:txBody>
          <a:bodyPr vert="horz" lIns="68579" tIns="34289" rIns="68579" bIns="34289" rtlCol="0">
            <a:normAutofit/>
          </a:bodyPr>
          <a:lstStyle>
            <a:lvl1pPr>
              <a:defRPr lang="en-US" sz="2400" smtClean="0"/>
            </a:lvl1pPr>
            <a:lvl2pPr>
              <a:defRPr lang="en-US" sz="2133" smtClean="0"/>
            </a:lvl2pPr>
            <a:lvl3pPr>
              <a:defRPr lang="en-US" sz="1867" smtClean="0"/>
            </a:lvl3pPr>
            <a:lvl4pPr>
              <a:defRPr lang="en-US" sz="1600" smtClean="0"/>
            </a:lvl4pPr>
            <a:lvl5pPr>
              <a:defRPr lang="en-US" sz="1467"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grpSp>
        <p:nvGrpSpPr>
          <p:cNvPr id="3" name="Group 1"/>
          <p:cNvGrpSpPr/>
          <p:nvPr userDrawn="1"/>
        </p:nvGrpSpPr>
        <p:grpSpPr>
          <a:xfrm>
            <a:off x="333332" y="633676"/>
            <a:ext cx="11525339" cy="144093"/>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spTree>
    <p:extLst>
      <p:ext uri="{BB962C8B-B14F-4D97-AF65-F5344CB8AC3E}">
        <p14:creationId xmlns:p14="http://schemas.microsoft.com/office/powerpoint/2010/main" val="14913456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9B382A-DCBE-404A-B6FB-331F3A119714}"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194842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9B382A-DCBE-404A-B6FB-331F3A119714}"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3970578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9B382A-DCBE-404A-B6FB-331F3A119714}" type="datetimeFigureOut">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316322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9B382A-DCBE-404A-B6FB-331F3A119714}" type="datetimeFigureOut">
              <a:rPr lang="en-US" smtClean="0"/>
              <a:t>3/18/2021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411570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9B382A-DCBE-404A-B6FB-331F3A119714}" type="datetimeFigureOut">
              <a:rPr lang="en-US" smtClean="0"/>
              <a:t>3/18/2021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139795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9B382A-DCBE-404A-B6FB-331F3A119714}" type="datetimeFigureOut">
              <a:rPr lang="en-US" smtClean="0"/>
              <a:t>3/18/2021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3164235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9B382A-DCBE-404A-B6FB-331F3A119714}" type="datetimeFigureOut">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2493287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9B382A-DCBE-404A-B6FB-331F3A119714}" type="datetimeFigureOut">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8775BC-AEA1-4DAC-BEB0-525B81DC6635}" type="slidenum">
              <a:rPr lang="en-US" smtClean="0"/>
              <a:t>‹#›</a:t>
            </a:fld>
            <a:endParaRPr lang="en-US"/>
          </a:p>
        </p:txBody>
      </p:sp>
    </p:spTree>
    <p:extLst>
      <p:ext uri="{BB962C8B-B14F-4D97-AF65-F5344CB8AC3E}">
        <p14:creationId xmlns:p14="http://schemas.microsoft.com/office/powerpoint/2010/main" val="3907951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9B382A-DCBE-404A-B6FB-331F3A119714}" type="datetimeFigureOut">
              <a:rPr lang="en-US" smtClean="0"/>
              <a:t>3/18/2021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8775BC-AEA1-4DAC-BEB0-525B81DC6635}" type="slidenum">
              <a:rPr lang="en-US" smtClean="0"/>
              <a:t>‹#›</a:t>
            </a:fld>
            <a:endParaRPr lang="en-US"/>
          </a:p>
        </p:txBody>
      </p:sp>
    </p:spTree>
    <p:extLst>
      <p:ext uri="{BB962C8B-B14F-4D97-AF65-F5344CB8AC3E}">
        <p14:creationId xmlns:p14="http://schemas.microsoft.com/office/powerpoint/2010/main" val="886678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3"/>
          <p:cNvSpPr txBox="1">
            <a:spLocks/>
          </p:cNvSpPr>
          <p:nvPr/>
        </p:nvSpPr>
        <p:spPr>
          <a:xfrm>
            <a:off x="1364936" y="1220134"/>
            <a:ext cx="5330410" cy="6694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AUTOMOTIVE TESTING</a:t>
            </a:r>
          </a:p>
        </p:txBody>
      </p:sp>
    </p:spTree>
    <p:extLst>
      <p:ext uri="{BB962C8B-B14F-4D97-AF65-F5344CB8AC3E}">
        <p14:creationId xmlns:p14="http://schemas.microsoft.com/office/powerpoint/2010/main" val="379920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smtClean="0">
                <a:latin typeface="Times New Roman" panose="02020603050405020304" pitchFamily="18" charset="0"/>
                <a:cs typeface="Times New Roman" panose="02020603050405020304" pitchFamily="18" charset="0"/>
              </a:rPr>
              <a:t>1) CERT: By Software Engineering Institute(SEI):-</a:t>
            </a:r>
          </a:p>
          <a:p>
            <a:r>
              <a:rPr lang="en-US" dirty="0">
                <a:latin typeface="Times New Roman" panose="02020603050405020304" pitchFamily="18" charset="0"/>
                <a:cs typeface="Times New Roman" panose="02020603050405020304" pitchFamily="18" charset="0"/>
              </a:rPr>
              <a:t>In the CERT coding </a:t>
            </a:r>
            <a:r>
              <a:rPr lang="en-US" dirty="0" smtClean="0">
                <a:latin typeface="Times New Roman" panose="02020603050405020304" pitchFamily="18" charset="0"/>
                <a:cs typeface="Times New Roman" panose="02020603050405020304" pitchFamily="18" charset="0"/>
              </a:rPr>
              <a:t>framework</a:t>
            </a:r>
            <a:r>
              <a:rPr lang="en-US" dirty="0">
                <a:latin typeface="Times New Roman" panose="02020603050405020304" pitchFamily="18" charset="0"/>
                <a:cs typeface="Times New Roman" panose="02020603050405020304" pitchFamily="18" charset="0"/>
              </a:rPr>
              <a:t>, priority is computed as a product of three </a:t>
            </a:r>
            <a:r>
              <a:rPr lang="en-US" dirty="0" smtClean="0">
                <a:latin typeface="Times New Roman" panose="02020603050405020304" pitchFamily="18" charset="0"/>
                <a:cs typeface="Times New Roman" panose="02020603050405020304" pitchFamily="18" charset="0"/>
              </a:rPr>
              <a:t>factors and is divided into 3 levels: </a:t>
            </a:r>
          </a:p>
          <a:p>
            <a:pPr lvl="2"/>
            <a:r>
              <a:rPr lang="en-US" sz="2400" dirty="0" smtClean="0">
                <a:latin typeface="Times New Roman" panose="02020603050405020304" pitchFamily="18" charset="0"/>
                <a:cs typeface="Times New Roman" panose="02020603050405020304" pitchFamily="18" charset="0"/>
              </a:rPr>
              <a:t>L1: High Severity Violations</a:t>
            </a:r>
          </a:p>
          <a:p>
            <a:pPr lvl="2"/>
            <a:r>
              <a:rPr lang="en-US" sz="2400" dirty="0" smtClean="0">
                <a:latin typeface="Times New Roman" panose="02020603050405020304" pitchFamily="18" charset="0"/>
                <a:cs typeface="Times New Roman" panose="02020603050405020304" pitchFamily="18" charset="0"/>
              </a:rPr>
              <a:t>L2: Medium Severity Violations</a:t>
            </a:r>
          </a:p>
          <a:p>
            <a:pPr lvl="2"/>
            <a:r>
              <a:rPr lang="en-US" sz="2400" dirty="0" smtClean="0">
                <a:latin typeface="Times New Roman" panose="02020603050405020304" pitchFamily="18" charset="0"/>
                <a:cs typeface="Times New Roman" panose="02020603050405020304" pitchFamily="18" charset="0"/>
              </a:rPr>
              <a:t>L3: Low Severity Violations</a:t>
            </a:r>
            <a:endParaRPr lang="en-US"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06400" y="2"/>
            <a:ext cx="11379200" cy="673820"/>
          </a:xfrm>
        </p:spPr>
        <p:txBody>
          <a:bodyPr/>
          <a:lstStyle/>
          <a:p>
            <a:r>
              <a:rPr lang="en-IN" b="1" dirty="0" smtClean="0">
                <a:latin typeface="Times New Roman" panose="02020603050405020304" pitchFamily="18" charset="0"/>
                <a:cs typeface="Times New Roman" panose="02020603050405020304" pitchFamily="18" charset="0"/>
              </a:rPr>
              <a:t>CODING STANDARDS</a:t>
            </a:r>
            <a:endParaRPr lang="en-IN"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23" y="3480619"/>
            <a:ext cx="3211559" cy="32115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461" y="1930907"/>
            <a:ext cx="3516119" cy="4546093"/>
          </a:xfrm>
          <a:prstGeom prst="rect">
            <a:avLst/>
          </a:prstGeom>
        </p:spPr>
      </p:pic>
      <p:sp>
        <p:nvSpPr>
          <p:cNvPr id="7" name="TextBox 6"/>
          <p:cNvSpPr txBox="1"/>
          <p:nvPr/>
        </p:nvSpPr>
        <p:spPr>
          <a:xfrm>
            <a:off x="4776188" y="6471821"/>
            <a:ext cx="2246050"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Image reference</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Google Images</a:t>
            </a:r>
            <a:endParaRPr lang="en-US" sz="1200" dirty="0">
              <a:latin typeface="Times New Roman" panose="02020603050405020304" pitchFamily="18" charset="0"/>
              <a:cs typeface="Times New Roman" panose="02020603050405020304" pitchFamily="18" charset="0"/>
            </a:endParaRPr>
          </a:p>
        </p:txBody>
      </p:sp>
      <p:pic>
        <p:nvPicPr>
          <p:cNvPr id="8" name="Picture 7">
            <a:hlinkClick r:id="rId4" action="ppaction://hlinksldjump"/>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558958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smtClean="0">
                <a:latin typeface="Times New Roman" panose="02020603050405020304" pitchFamily="18" charset="0"/>
                <a:cs typeface="Times New Roman" panose="02020603050405020304" pitchFamily="18" charset="0"/>
              </a:rPr>
              <a:t>2) MISRA C:-</a:t>
            </a:r>
          </a:p>
          <a:p>
            <a:pPr algn="just"/>
            <a:r>
              <a:rPr lang="en-US" dirty="0">
                <a:latin typeface="Times New Roman" panose="02020603050405020304" pitchFamily="18" charset="0"/>
                <a:cs typeface="Times New Roman" panose="02020603050405020304" pitchFamily="18" charset="0"/>
              </a:rPr>
              <a:t>MISRA C is a set of software development guidelines for the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programming language developed by MISRA (Motor Industry Software Reliability Association</a:t>
            </a:r>
            <a:r>
              <a:rPr lang="en-US" dirty="0" smtClean="0">
                <a:latin typeface="Times New Roman" panose="02020603050405020304" pitchFamily="18" charset="0"/>
                <a:cs typeface="Times New Roman" panose="02020603050405020304" pitchFamily="18" charset="0"/>
              </a:rPr>
              <a:t>).</a:t>
            </a:r>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5" name="Title 1"/>
          <p:cNvSpPr>
            <a:spLocks noGrp="1"/>
          </p:cNvSpPr>
          <p:nvPr>
            <p:ph type="title"/>
          </p:nvPr>
        </p:nvSpPr>
        <p:spPr>
          <a:xfrm>
            <a:off x="406400" y="2"/>
            <a:ext cx="11379200" cy="673820"/>
          </a:xfrm>
        </p:spPr>
        <p:txBody>
          <a:bodyPr/>
          <a:lstStyle/>
          <a:p>
            <a:r>
              <a:rPr lang="en-IN" b="1" dirty="0" smtClean="0">
                <a:latin typeface="Times New Roman" panose="02020603050405020304" pitchFamily="18" charset="0"/>
                <a:cs typeface="Times New Roman" panose="02020603050405020304" pitchFamily="18" charset="0"/>
              </a:rPr>
              <a:t>CODING STANDARDS</a:t>
            </a:r>
            <a:endParaRPr lang="en-IN"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4770" y="2264664"/>
            <a:ext cx="5081016" cy="4212336"/>
          </a:xfrm>
          <a:prstGeom prst="rect">
            <a:avLst/>
          </a:prstGeom>
        </p:spPr>
      </p:pic>
      <p:sp>
        <p:nvSpPr>
          <p:cNvPr id="7" name="TextBox 6"/>
          <p:cNvSpPr txBox="1"/>
          <p:nvPr/>
        </p:nvSpPr>
        <p:spPr>
          <a:xfrm>
            <a:off x="4776188" y="6471821"/>
            <a:ext cx="2246050"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Image reference</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Google Images</a:t>
            </a:r>
            <a:endParaRPr lang="en-US" sz="1200" dirty="0">
              <a:latin typeface="Times New Roman" panose="02020603050405020304" pitchFamily="18" charset="0"/>
              <a:cs typeface="Times New Roman" panose="02020603050405020304" pitchFamily="18" charset="0"/>
            </a:endParaRPr>
          </a:p>
        </p:txBody>
      </p:sp>
      <p:pic>
        <p:nvPicPr>
          <p:cNvPr id="8" name="Picture 7">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799879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smtClean="0">
                <a:latin typeface="Times New Roman" panose="02020603050405020304" pitchFamily="18" charset="0"/>
                <a:cs typeface="Times New Roman" panose="02020603050405020304" pitchFamily="18" charset="0"/>
              </a:rPr>
              <a:t>3)AUTOSAR: </a:t>
            </a:r>
            <a:r>
              <a:rPr lang="en-IN" b="1" dirty="0" err="1">
                <a:latin typeface="Times New Roman" panose="02020603050405020304" pitchFamily="18" charset="0"/>
                <a:cs typeface="Times New Roman" panose="02020603050405020304" pitchFamily="18" charset="0"/>
              </a:rPr>
              <a:t>AUT</a:t>
            </a:r>
            <a:r>
              <a:rPr lang="en-IN" dirty="0" err="1">
                <a:latin typeface="Times New Roman" panose="02020603050405020304" pitchFamily="18" charset="0"/>
                <a:cs typeface="Times New Roman" panose="02020603050405020304" pitchFamily="18" charset="0"/>
              </a:rPr>
              <a:t>omotive</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O</a:t>
            </a:r>
            <a:r>
              <a:rPr lang="en-IN" dirty="0">
                <a:latin typeface="Times New Roman" panose="02020603050405020304" pitchFamily="18" charset="0"/>
                <a:cs typeface="Times New Roman" panose="02020603050405020304" pitchFamily="18" charset="0"/>
              </a:rPr>
              <a:t>pen </a:t>
            </a:r>
            <a:r>
              <a:rPr lang="en-IN" b="1"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ystem </a:t>
            </a:r>
            <a:r>
              <a:rPr lang="en-IN" b="1" dirty="0" err="1" smtClean="0">
                <a:latin typeface="Times New Roman" panose="02020603050405020304" pitchFamily="18" charset="0"/>
                <a:cs typeface="Times New Roman" panose="02020603050405020304" pitchFamily="18" charset="0"/>
              </a:rPr>
              <a:t>AR</a:t>
            </a:r>
            <a:r>
              <a:rPr lang="en-IN" dirty="0" err="1" smtClean="0">
                <a:latin typeface="Times New Roman" panose="02020603050405020304" pitchFamily="18" charset="0"/>
                <a:cs typeface="Times New Roman" panose="02020603050405020304" pitchFamily="18" charset="0"/>
              </a:rPr>
              <a:t>chitecture</a:t>
            </a:r>
            <a:r>
              <a:rPr lang="en-IN"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AUTOSAR </a:t>
            </a:r>
            <a:r>
              <a:rPr lang="en-US" dirty="0">
                <a:latin typeface="Times New Roman" panose="02020603050405020304" pitchFamily="18" charset="0"/>
                <a:cs typeface="Times New Roman" panose="02020603050405020304" pitchFamily="18" charset="0"/>
              </a:rPr>
              <a:t>is a partnership of automotive manufacturers, automotive suppliers, semiconductor vendors and tool vendors</a:t>
            </a:r>
            <a:r>
              <a:rPr lang="en-US" dirty="0" smtClean="0">
                <a:latin typeface="Times New Roman" panose="02020603050405020304" pitchFamily="18" charset="0"/>
                <a:cs typeface="Times New Roman" panose="02020603050405020304" pitchFamily="18" charset="0"/>
              </a:rPr>
              <a:t>. </a:t>
            </a:r>
          </a:p>
          <a:p>
            <a:pPr algn="just"/>
            <a:r>
              <a:rPr lang="en-US" dirty="0" smtClean="0">
                <a:latin typeface="Times New Roman" panose="02020603050405020304" pitchFamily="18" charset="0"/>
                <a:cs typeface="Times New Roman" panose="02020603050405020304" pitchFamily="18" charset="0"/>
              </a:rPr>
              <a:t>It supports </a:t>
            </a:r>
            <a:r>
              <a:rPr lang="en-US" dirty="0">
                <a:latin typeface="Times New Roman" panose="02020603050405020304" pitchFamily="18" charset="0"/>
                <a:cs typeface="Times New Roman" panose="02020603050405020304" pitchFamily="18" charset="0"/>
              </a:rPr>
              <a:t>standardization in interfaces between application software and basic vehicular </a:t>
            </a:r>
            <a:r>
              <a:rPr lang="en-US" dirty="0" smtClean="0">
                <a:latin typeface="Times New Roman" panose="02020603050405020304" pitchFamily="18" charset="0"/>
                <a:cs typeface="Times New Roman" panose="02020603050405020304" pitchFamily="18" charset="0"/>
              </a:rPr>
              <a:t>functions.</a:t>
            </a:r>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06400" y="2"/>
            <a:ext cx="11379200" cy="673820"/>
          </a:xfrm>
        </p:spPr>
        <p:txBody>
          <a:bodyPr/>
          <a:lstStyle/>
          <a:p>
            <a:r>
              <a:rPr lang="en-IN" b="1" dirty="0" smtClean="0">
                <a:latin typeface="Times New Roman" panose="02020603050405020304" pitchFamily="18" charset="0"/>
                <a:cs typeface="Times New Roman" panose="02020603050405020304" pitchFamily="18" charset="0"/>
              </a:rPr>
              <a:t>CODING STANDARDS</a:t>
            </a:r>
            <a:endParaRPr lang="en-IN"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39" y="3303868"/>
            <a:ext cx="3031409" cy="3031409"/>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286" y="3162146"/>
            <a:ext cx="6629707" cy="3314854"/>
          </a:xfrm>
          <a:prstGeom prst="rect">
            <a:avLst/>
          </a:prstGeom>
        </p:spPr>
      </p:pic>
      <p:pic>
        <p:nvPicPr>
          <p:cNvPr id="7" name="Picture 6">
            <a:hlinkClick r:id="rId4" action="ppaction://hlinksldjump"/>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836227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0212" y="2167283"/>
            <a:ext cx="8414933" cy="1576916"/>
          </a:xfrm>
        </p:spPr>
        <p:txBody>
          <a:bodyPr/>
          <a:lstStyle/>
          <a:p>
            <a:r>
              <a:rPr lang="en-IN" b="1" dirty="0" smtClean="0">
                <a:latin typeface="Times New Roman" panose="02020603050405020304" pitchFamily="18" charset="0"/>
                <a:cs typeface="Times New Roman" panose="02020603050405020304" pitchFamily="18" charset="0"/>
              </a:rPr>
              <a:t>MECHANICAL TESTING</a:t>
            </a:r>
            <a:endParaRPr lang="en-IN" b="1" dirty="0">
              <a:latin typeface="Times New Roman" panose="02020603050405020304" pitchFamily="18" charset="0"/>
              <a:cs typeface="Times New Roman" panose="02020603050405020304" pitchFamily="18" charset="0"/>
            </a:endParaRPr>
          </a:p>
        </p:txBody>
      </p:sp>
      <p:pic>
        <p:nvPicPr>
          <p:cNvPr id="3" name="Picture 2">
            <a:hlinkClick r:id="rId2" action="ppaction://hlinksldjump"/>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0985739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CHASSIS DYNAMOMETER</a:t>
            </a:r>
            <a:endParaRPr lang="en-IN"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79394" y="1145219"/>
            <a:ext cx="6139770"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chassis dynamometer</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is a mechanical device that uses one or more fixed roller </a:t>
            </a:r>
            <a:r>
              <a:rPr lang="en-US" sz="2400" dirty="0" smtClean="0">
                <a:latin typeface="Times New Roman" panose="02020603050405020304" pitchFamily="18" charset="0"/>
                <a:cs typeface="Times New Roman" panose="02020603050405020304" pitchFamily="18" charset="0"/>
              </a:rPr>
              <a:t>assemblies used </a:t>
            </a:r>
            <a:r>
              <a:rPr lang="en-US" sz="2400" dirty="0">
                <a:latin typeface="Times New Roman" panose="02020603050405020304" pitchFamily="18" charset="0"/>
                <a:cs typeface="Times New Roman" panose="02020603050405020304" pitchFamily="18" charset="0"/>
              </a:rPr>
              <a:t>for a wide variety of vehicle testing and development </a:t>
            </a:r>
            <a:r>
              <a:rPr lang="en-US" sz="2400" dirty="0" smtClean="0">
                <a:latin typeface="Times New Roman" panose="02020603050405020304" pitchFamily="18" charset="0"/>
                <a:cs typeface="Times New Roman" panose="02020603050405020304" pitchFamily="18" charset="0"/>
              </a:rPr>
              <a:t>purposes.</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Basic modes: </a:t>
            </a:r>
          </a:p>
          <a:p>
            <a:pPr marL="457200" indent="-457200" algn="just">
              <a:buFont typeface="+mj-lt"/>
              <a:buAutoNum type="arabicPeriod"/>
            </a:pPr>
            <a:r>
              <a:rPr lang="en-US" sz="2400" i="1" dirty="0">
                <a:latin typeface="Times New Roman" panose="02020603050405020304" pitchFamily="18" charset="0"/>
                <a:cs typeface="Times New Roman" panose="02020603050405020304" pitchFamily="18" charset="0"/>
              </a:rPr>
              <a:t>Tractive force control/Force </a:t>
            </a:r>
            <a:r>
              <a:rPr lang="en-US" sz="2400" i="1" dirty="0" smtClean="0">
                <a:latin typeface="Times New Roman" panose="02020603050405020304" pitchFamily="18" charset="0"/>
                <a:cs typeface="Times New Roman" panose="02020603050405020304" pitchFamily="18" charset="0"/>
              </a:rPr>
              <a:t>constant</a:t>
            </a:r>
          </a:p>
          <a:p>
            <a:pPr marL="457200" indent="-457200" algn="just">
              <a:buFont typeface="+mj-lt"/>
              <a:buAutoNum type="arabicPeriod"/>
            </a:pPr>
            <a:r>
              <a:rPr lang="en-US" sz="2400" i="1" dirty="0">
                <a:latin typeface="Times New Roman" panose="02020603050405020304" pitchFamily="18" charset="0"/>
                <a:cs typeface="Times New Roman" panose="02020603050405020304" pitchFamily="18" charset="0"/>
              </a:rPr>
              <a:t>Speed control/Velocity </a:t>
            </a:r>
            <a:r>
              <a:rPr lang="en-US" sz="2400" i="1" dirty="0" smtClean="0">
                <a:latin typeface="Times New Roman" panose="02020603050405020304" pitchFamily="18" charset="0"/>
                <a:cs typeface="Times New Roman" panose="02020603050405020304" pitchFamily="18" charset="0"/>
              </a:rPr>
              <a:t>constant</a:t>
            </a:r>
          </a:p>
          <a:p>
            <a:pPr marL="457200" indent="-457200" algn="just">
              <a:buFont typeface="+mj-lt"/>
              <a:buAutoNum type="arabicPeriod"/>
            </a:pPr>
            <a:r>
              <a:rPr lang="en-US" sz="2400" i="1" dirty="0">
                <a:latin typeface="Times New Roman" panose="02020603050405020304" pitchFamily="18" charset="0"/>
                <a:cs typeface="Times New Roman" panose="02020603050405020304" pitchFamily="18" charset="0"/>
              </a:rPr>
              <a:t>Road load </a:t>
            </a:r>
            <a:r>
              <a:rPr lang="en-US" sz="2400" i="1" dirty="0" smtClean="0">
                <a:latin typeface="Times New Roman" panose="02020603050405020304" pitchFamily="18" charset="0"/>
                <a:cs typeface="Times New Roman" panose="02020603050405020304" pitchFamily="18" charset="0"/>
              </a:rPr>
              <a:t>simulation</a:t>
            </a:r>
          </a:p>
          <a:p>
            <a:pPr marL="342900" indent="-342900" algn="just">
              <a:buFont typeface="Arial" panose="020B0604020202020204" pitchFamily="34" charset="0"/>
              <a:buChar char="•"/>
            </a:pPr>
            <a:r>
              <a:rPr lang="en-US" sz="2400" i="1" dirty="0" smtClean="0">
                <a:latin typeface="Times New Roman" panose="02020603050405020304" pitchFamily="18" charset="0"/>
                <a:cs typeface="Times New Roman" panose="02020603050405020304" pitchFamily="18" charset="0"/>
              </a:rPr>
              <a:t>Advantages</a:t>
            </a:r>
          </a:p>
          <a:p>
            <a:pPr marL="457200" indent="-457200" algn="just">
              <a:buFont typeface="+mj-lt"/>
              <a:buAutoNum type="arabicPeriod"/>
            </a:pPr>
            <a:r>
              <a:rPr lang="en-US" sz="2400" i="1" dirty="0" smtClean="0">
                <a:latin typeface="Times New Roman" panose="02020603050405020304" pitchFamily="18" charset="0"/>
                <a:cs typeface="Times New Roman" panose="02020603050405020304" pitchFamily="18" charset="0"/>
              </a:rPr>
              <a:t>Engine management</a:t>
            </a:r>
          </a:p>
          <a:p>
            <a:pPr marL="457200" indent="-457200" algn="just">
              <a:buFont typeface="+mj-lt"/>
              <a:buAutoNum type="arabicPeriod"/>
            </a:pPr>
            <a:r>
              <a:rPr lang="en-US" sz="2400" i="1" dirty="0" smtClean="0">
                <a:latin typeface="Times New Roman" panose="02020603050405020304" pitchFamily="18" charset="0"/>
                <a:cs typeface="Times New Roman" panose="02020603050405020304" pitchFamily="18" charset="0"/>
              </a:rPr>
              <a:t>Power control</a:t>
            </a:r>
          </a:p>
          <a:p>
            <a:pPr marL="457200" indent="-457200" algn="just">
              <a:buFont typeface="+mj-lt"/>
              <a:buAutoNum type="arabicPeriod"/>
            </a:pPr>
            <a:endParaRPr lang="en-US" sz="2400" i="1"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369791" y="954152"/>
            <a:ext cx="4285397" cy="2859347"/>
          </a:xfrm>
          <a:prstGeom prst="rect">
            <a:avLst/>
          </a:prstGeom>
        </p:spPr>
      </p:pic>
      <p:pic>
        <p:nvPicPr>
          <p:cNvPr id="5" name="Picture 4">
            <a:hlinkClick r:id="rId4" action="ppaction://hlinksldjump"/>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74105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CRASH TESTING</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crash test</a:t>
            </a:r>
            <a:r>
              <a:rPr lang="en-US" dirty="0">
                <a:latin typeface="Times New Roman" panose="02020603050405020304" pitchFamily="18" charset="0"/>
                <a:cs typeface="Times New Roman" panose="02020603050405020304" pitchFamily="18" charset="0"/>
              </a:rPr>
              <a:t> is a form of destructive testing usually performed in order to ensure safe design standards in crashworthiness and crash </a:t>
            </a:r>
            <a:r>
              <a:rPr lang="en-US" dirty="0" smtClean="0">
                <a:latin typeface="Times New Roman" panose="02020603050405020304" pitchFamily="18" charset="0"/>
                <a:cs typeface="Times New Roman" panose="02020603050405020304" pitchFamily="18" charset="0"/>
              </a:rPr>
              <a:t>compatibility</a:t>
            </a:r>
            <a:r>
              <a:rPr lang="en-US" dirty="0">
                <a:latin typeface="Times New Roman" panose="02020603050405020304" pitchFamily="18" charset="0"/>
                <a:cs typeface="Times New Roman" panose="02020603050405020304" pitchFamily="18" charset="0"/>
              </a:rPr>
              <a:t> for various modes of transportation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or related systems and </a:t>
            </a:r>
            <a:r>
              <a:rPr lang="en-US" dirty="0" smtClean="0">
                <a:latin typeface="Times New Roman" panose="02020603050405020304" pitchFamily="18" charset="0"/>
                <a:cs typeface="Times New Roman" panose="02020603050405020304" pitchFamily="18" charset="0"/>
              </a:rPr>
              <a:t>components.</a:t>
            </a:r>
          </a:p>
          <a:p>
            <a:r>
              <a:rPr lang="en-US" dirty="0" smtClean="0">
                <a:latin typeface="Times New Roman" panose="02020603050405020304" pitchFamily="18" charset="0"/>
                <a:cs typeface="Times New Roman" panose="02020603050405020304" pitchFamily="18" charset="0"/>
              </a:rPr>
              <a:t>Types of Crash Testing:</a:t>
            </a:r>
          </a:p>
          <a:p>
            <a:r>
              <a:rPr lang="en-US" dirty="0" smtClean="0">
                <a:latin typeface="Times New Roman" panose="02020603050405020304" pitchFamily="18" charset="0"/>
                <a:cs typeface="Times New Roman" panose="02020603050405020304" pitchFamily="18" charset="0"/>
              </a:rPr>
              <a:t>Frontal-Impact testing</a:t>
            </a:r>
          </a:p>
          <a:p>
            <a:r>
              <a:rPr lang="en-US" dirty="0" smtClean="0">
                <a:latin typeface="Times New Roman" panose="02020603050405020304" pitchFamily="18" charset="0"/>
                <a:cs typeface="Times New Roman" panose="02020603050405020304" pitchFamily="18" charset="0"/>
              </a:rPr>
              <a:t>Moderate Overlap tests</a:t>
            </a:r>
          </a:p>
          <a:p>
            <a:r>
              <a:rPr lang="en-US" dirty="0" smtClean="0">
                <a:latin typeface="Times New Roman" panose="02020603050405020304" pitchFamily="18" charset="0"/>
                <a:cs typeface="Times New Roman" panose="02020603050405020304" pitchFamily="18" charset="0"/>
              </a:rPr>
              <a:t>Small overlap tests</a:t>
            </a:r>
          </a:p>
          <a:p>
            <a:r>
              <a:rPr lang="en-US" dirty="0" smtClean="0">
                <a:latin typeface="Times New Roman" panose="02020603050405020304" pitchFamily="18" charset="0"/>
                <a:cs typeface="Times New Roman" panose="02020603050405020304" pitchFamily="18" charset="0"/>
              </a:rPr>
              <a:t>Data Collection:</a:t>
            </a:r>
          </a:p>
          <a:p>
            <a:pPr algn="just"/>
            <a:r>
              <a:rPr lang="en-US" dirty="0">
                <a:latin typeface="Times New Roman" panose="02020603050405020304" pitchFamily="18" charset="0"/>
                <a:cs typeface="Times New Roman" panose="02020603050405020304" pitchFamily="18" charset="0"/>
              </a:rPr>
              <a:t>Crash tests are conducted under rigorous scientific and safety standards. Each crash test is very expensive so the maximum amount of data must be extracted from each test. Usually, this requires the use of high-speed data-acquisition, at least one </a:t>
            </a:r>
            <a:r>
              <a:rPr lang="en-US" dirty="0" err="1">
                <a:latin typeface="Times New Roman" panose="02020603050405020304" pitchFamily="18" charset="0"/>
                <a:cs typeface="Times New Roman" panose="02020603050405020304" pitchFamily="18" charset="0"/>
              </a:rPr>
              <a:t>triaxial</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accelerometer.</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a:hlinkClick r:id="rId2" action="ppaction://hlinksldjump"/>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167635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CRASH TESTING</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074651" y="810994"/>
            <a:ext cx="3600953" cy="2410161"/>
          </a:xfrm>
          <a:prstGeom prst="rect">
            <a:avLst/>
          </a:prstGeom>
        </p:spPr>
      </p:pic>
      <p:pic>
        <p:nvPicPr>
          <p:cNvPr id="5" name="Picture 4"/>
          <p:cNvPicPr>
            <a:picLocks noChangeAspect="1"/>
          </p:cNvPicPr>
          <p:nvPr/>
        </p:nvPicPr>
        <p:blipFill>
          <a:blip r:embed="rId3"/>
          <a:stretch>
            <a:fillRect/>
          </a:stretch>
        </p:blipFill>
        <p:spPr>
          <a:xfrm>
            <a:off x="7201854" y="810994"/>
            <a:ext cx="3629532" cy="2476846"/>
          </a:xfrm>
          <a:prstGeom prst="rect">
            <a:avLst/>
          </a:prstGeom>
        </p:spPr>
      </p:pic>
      <p:pic>
        <p:nvPicPr>
          <p:cNvPr id="6" name="Picture 5"/>
          <p:cNvPicPr>
            <a:picLocks noChangeAspect="1"/>
          </p:cNvPicPr>
          <p:nvPr/>
        </p:nvPicPr>
        <p:blipFill>
          <a:blip r:embed="rId4"/>
          <a:stretch>
            <a:fillRect/>
          </a:stretch>
        </p:blipFill>
        <p:spPr>
          <a:xfrm>
            <a:off x="3976221" y="3997216"/>
            <a:ext cx="3639058" cy="2248214"/>
          </a:xfrm>
          <a:prstGeom prst="rect">
            <a:avLst/>
          </a:prstGeom>
        </p:spPr>
      </p:pic>
      <p:pic>
        <p:nvPicPr>
          <p:cNvPr id="7" name="Picture 6">
            <a:hlinkClick r:id="rId5" action="ppaction://hlinksldjump"/>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94140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sym typeface="+mn-ea"/>
              </a:rPr>
              <a:t>FMEA(FAILURE MODES EFFECTS ANALYSIS) and its </a:t>
            </a:r>
            <a:r>
              <a:rPr lang="en-US" b="1" dirty="0" smtClean="0">
                <a:latin typeface="Times New Roman" panose="02020603050405020304" pitchFamily="18" charset="0"/>
                <a:cs typeface="Times New Roman" panose="02020603050405020304" pitchFamily="18" charset="0"/>
                <a:sym typeface="+mn-ea"/>
              </a:rPr>
              <a:t>Approach</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6400" y="1428115"/>
            <a:ext cx="5788025" cy="5048885"/>
          </a:xfrm>
        </p:spPr>
        <p:txBody>
          <a:bodyPr/>
          <a:lstStyle/>
          <a:p>
            <a:pPr>
              <a:buFont typeface="Wingdings" panose="05000000000000000000" pitchFamily="2" charset="2"/>
              <a:buChar char="§"/>
            </a:pPr>
            <a:r>
              <a:rPr sz="2400" dirty="0">
                <a:latin typeface="Times New Roman" panose="02020603050405020304" pitchFamily="18" charset="0"/>
                <a:cs typeface="Times New Roman" panose="02020603050405020304" pitchFamily="18" charset="0"/>
                <a:sym typeface="+mn-ea"/>
              </a:rPr>
              <a:t>A FMEA Looks at realistic potential problems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sz="2400" dirty="0">
                <a:latin typeface="Times New Roman" panose="02020603050405020304" pitchFamily="18" charset="0"/>
                <a:cs typeface="Times New Roman" panose="02020603050405020304" pitchFamily="18" charset="0"/>
                <a:sym typeface="+mn-ea"/>
              </a:rPr>
              <a:t>  It rates  the problems with a numerical score</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sz="2400" dirty="0">
                <a:latin typeface="Times New Roman" panose="02020603050405020304" pitchFamily="18" charset="0"/>
                <a:cs typeface="Times New Roman" panose="02020603050405020304" pitchFamily="18" charset="0"/>
                <a:sym typeface="+mn-ea"/>
              </a:rPr>
              <a:t>  Evaluation has 3 numeric categories</a:t>
            </a:r>
            <a:endParaRPr lang="en-US" sz="2400" dirty="0">
              <a:latin typeface="Times New Roman" panose="02020603050405020304" pitchFamily="18" charset="0"/>
              <a:cs typeface="Times New Roman" panose="02020603050405020304" pitchFamily="18" charset="0"/>
            </a:endParaRPr>
          </a:p>
          <a:p>
            <a:pPr marL="1428750" lvl="2" indent="-514350">
              <a:buFont typeface="+mj-lt"/>
              <a:buAutoNum type="romanUcPeriod"/>
            </a:pPr>
            <a:r>
              <a:rPr sz="2400" b="1" dirty="0">
                <a:latin typeface="Times New Roman" panose="02020603050405020304" pitchFamily="18" charset="0"/>
                <a:cs typeface="Times New Roman" panose="02020603050405020304" pitchFamily="18" charset="0"/>
                <a:sym typeface="+mn-ea"/>
              </a:rPr>
              <a:t>Severity</a:t>
            </a:r>
            <a:r>
              <a:rPr sz="2400" dirty="0">
                <a:latin typeface="Times New Roman" panose="02020603050405020304" pitchFamily="18" charset="0"/>
                <a:cs typeface="Times New Roman" panose="02020603050405020304" pitchFamily="18" charset="0"/>
                <a:sym typeface="+mn-ea"/>
              </a:rPr>
              <a:t> – How bad it is to be</a:t>
            </a:r>
            <a:endParaRPr lang="en-US" sz="2400" dirty="0">
              <a:latin typeface="Times New Roman" panose="02020603050405020304" pitchFamily="18" charset="0"/>
              <a:cs typeface="Times New Roman" panose="02020603050405020304" pitchFamily="18" charset="0"/>
            </a:endParaRPr>
          </a:p>
          <a:p>
            <a:pPr marL="1428750" lvl="2" indent="-514350">
              <a:buFont typeface="+mj-lt"/>
              <a:buAutoNum type="romanUcPeriod"/>
            </a:pPr>
            <a:r>
              <a:rPr sz="2400" b="1" dirty="0">
                <a:latin typeface="Times New Roman" panose="02020603050405020304" pitchFamily="18" charset="0"/>
                <a:cs typeface="Times New Roman" panose="02020603050405020304" pitchFamily="18" charset="0"/>
                <a:sym typeface="+mn-ea"/>
              </a:rPr>
              <a:t>Occurrence</a:t>
            </a:r>
            <a:r>
              <a:rPr sz="2400" dirty="0">
                <a:latin typeface="Times New Roman" panose="02020603050405020304" pitchFamily="18" charset="0"/>
                <a:cs typeface="Times New Roman" panose="02020603050405020304" pitchFamily="18" charset="0"/>
                <a:sym typeface="+mn-ea"/>
              </a:rPr>
              <a:t> – frequency of happening</a:t>
            </a:r>
            <a:endParaRPr lang="en-US" sz="2400" dirty="0">
              <a:latin typeface="Times New Roman" panose="02020603050405020304" pitchFamily="18" charset="0"/>
              <a:cs typeface="Times New Roman" panose="02020603050405020304" pitchFamily="18" charset="0"/>
            </a:endParaRPr>
          </a:p>
          <a:p>
            <a:pPr marL="1428750" lvl="2" indent="-514350">
              <a:buFont typeface="+mj-lt"/>
              <a:buAutoNum type="romanUcPeriod"/>
            </a:pPr>
            <a:r>
              <a:rPr sz="2400" b="1" dirty="0">
                <a:latin typeface="Times New Roman" panose="02020603050405020304" pitchFamily="18" charset="0"/>
                <a:cs typeface="Times New Roman" panose="02020603050405020304" pitchFamily="18" charset="0"/>
                <a:sym typeface="+mn-ea"/>
              </a:rPr>
              <a:t>Detectability</a:t>
            </a:r>
            <a:r>
              <a:rPr sz="2400" dirty="0">
                <a:latin typeface="Times New Roman" panose="02020603050405020304" pitchFamily="18" charset="0"/>
                <a:cs typeface="Times New Roman" panose="02020603050405020304" pitchFamily="18" charset="0"/>
                <a:sym typeface="+mn-ea"/>
              </a:rPr>
              <a:t> – probability to detect that</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p>
          <a:p>
            <a:endParaRPr lang="en-US"/>
          </a:p>
        </p:txBody>
      </p:sp>
      <p:pic>
        <p:nvPicPr>
          <p:cNvPr id="5" name="Content Placeholder 4"/>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194425" y="1162050"/>
            <a:ext cx="5742940" cy="5223510"/>
          </a:xfrm>
          <a:prstGeom prst="rect">
            <a:avLst/>
          </a:prstGeom>
        </p:spPr>
      </p:pic>
    </p:spTree>
    <p:extLst>
      <p:ext uri="{BB962C8B-B14F-4D97-AF65-F5344CB8AC3E}">
        <p14:creationId xmlns:p14="http://schemas.microsoft.com/office/powerpoint/2010/main" val="432602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RPN Calculation and reducing the risk</a:t>
            </a:r>
          </a:p>
        </p:txBody>
      </p:sp>
      <p:sp>
        <p:nvSpPr>
          <p:cNvPr id="3" name="Content Placeholder 2"/>
          <p:cNvSpPr>
            <a:spLocks noGrp="1"/>
          </p:cNvSpPr>
          <p:nvPr>
            <p:ph idx="1"/>
          </p:nvPr>
        </p:nvSpPr>
        <p:spPr/>
        <p:txBody>
          <a:bodyPr>
            <a:normAutofit lnSpcReduction="10000"/>
          </a:bodyPr>
          <a:lstStyle/>
          <a:p>
            <a:pPr marL="0" indent="0">
              <a:buNone/>
            </a:pPr>
            <a:r>
              <a:rPr lang="en-US" dirty="0"/>
              <a:t>   </a:t>
            </a:r>
            <a:r>
              <a:rPr lang="en-US" dirty="0">
                <a:latin typeface="Times New Roman" panose="02020603050405020304" pitchFamily="18" charset="0"/>
                <a:cs typeface="Times New Roman" panose="02020603050405020304" pitchFamily="18" charset="0"/>
              </a:rPr>
              <a:t> RPN calculation</a:t>
            </a:r>
          </a:p>
          <a:p>
            <a:pPr>
              <a:buFont typeface="Wingdings" panose="05000000000000000000" pitchFamily="2" charset="2"/>
              <a:buChar char="§"/>
            </a:pPr>
            <a:r>
              <a:rPr lang="en-US" dirty="0"/>
              <a:t>     </a:t>
            </a:r>
            <a:r>
              <a:rPr lang="en-US" dirty="0">
                <a:latin typeface="Times New Roman" panose="02020603050405020304" pitchFamily="18" charset="0"/>
                <a:cs typeface="Times New Roman" panose="02020603050405020304" pitchFamily="18" charset="0"/>
              </a:rPr>
              <a:t>RPN(Risk Priority Number)= (severity * occurrence *Detectability ).</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As RPN is high risk involved is high and vice versa.</a:t>
            </a:r>
          </a:p>
          <a:p>
            <a:pPr marL="0" indent="0">
              <a:buNone/>
            </a:pPr>
            <a:r>
              <a:rPr lang="en-US" dirty="0"/>
              <a:t> </a:t>
            </a:r>
            <a:r>
              <a:rPr lang="en-US" dirty="0">
                <a:latin typeface="Times New Roman" panose="02020603050405020304" pitchFamily="18" charset="0"/>
                <a:cs typeface="Times New Roman" panose="02020603050405020304" pitchFamily="18" charset="0"/>
              </a:rPr>
              <a:t>RPN reduction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severity cant be changed where occurrence and detectability can be chang</a:t>
            </a:r>
            <a:r>
              <a:rPr lang="en-US" dirty="0"/>
              <a:t>ed.  </a:t>
            </a:r>
          </a:p>
          <a:p>
            <a:pPr>
              <a:buFont typeface="Wingdings" panose="05000000000000000000" pitchFamily="2" charset="2"/>
              <a:buChar char="§"/>
            </a:pPr>
            <a:r>
              <a:rPr lang="en-US" dirty="0"/>
              <a:t>    </a:t>
            </a:r>
            <a:r>
              <a:rPr dirty="0">
                <a:latin typeface="Times New Roman" panose="02020603050405020304" pitchFamily="18" charset="0"/>
                <a:cs typeface="Times New Roman" panose="02020603050405020304" pitchFamily="18" charset="0"/>
                <a:sym typeface="+mn-ea"/>
              </a:rPr>
              <a:t>For multiple failure mode(processes) RPN’s of individual process gets added up.</a:t>
            </a:r>
            <a:r>
              <a:rPr lang="en-US" dirty="0">
                <a:latin typeface="Times New Roman" panose="02020603050405020304" pitchFamily="18" charset="0"/>
                <a:cs typeface="Times New Roman" panose="02020603050405020304" pitchFamily="18" charset="0"/>
              </a:rPr>
              <a:t>  </a:t>
            </a: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dirty="0">
                <a:latin typeface="Times New Roman" panose="02020603050405020304" pitchFamily="18" charset="0"/>
                <a:cs typeface="Times New Roman" panose="02020603050405020304" pitchFamily="18" charset="0"/>
              </a:rPr>
              <a:t>  https://search.yahoo.com/search?fr=mcafee&amp;type=E211US885G91429&amp;p=FMEA+tetsing+on+cars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51" y="4553073"/>
            <a:ext cx="11682095" cy="1087755"/>
          </a:xfrm>
          <a:prstGeom prst="rect">
            <a:avLst/>
          </a:prstGeom>
        </p:spPr>
      </p:pic>
      <p:graphicFrame>
        <p:nvGraphicFramePr>
          <p:cNvPr id="6" name="Table 5"/>
          <p:cNvGraphicFramePr/>
          <p:nvPr>
            <p:extLst>
              <p:ext uri="{D42A27DB-BD31-4B8C-83A1-F6EECF244321}">
                <p14:modId xmlns:p14="http://schemas.microsoft.com/office/powerpoint/2010/main" val="3160670723"/>
              </p:ext>
            </p:extLst>
          </p:nvPr>
        </p:nvGraphicFramePr>
        <p:xfrm>
          <a:off x="1064894" y="3458845"/>
          <a:ext cx="10062210" cy="988060"/>
        </p:xfrm>
        <a:graphic>
          <a:graphicData uri="http://schemas.openxmlformats.org/drawingml/2006/table">
            <a:tbl>
              <a:tblPr firstRow="1" bandRow="1">
                <a:tableStyleId>{5C22544A-7EE6-4342-B048-85BDC9FD1C3A}</a:tableStyleId>
              </a:tblPr>
              <a:tblGrid>
                <a:gridCol w="1276985">
                  <a:extLst>
                    <a:ext uri="{9D8B030D-6E8A-4147-A177-3AD203B41FA5}">
                      <a16:colId xmlns:a16="http://schemas.microsoft.com/office/drawing/2014/main" val="20000"/>
                    </a:ext>
                  </a:extLst>
                </a:gridCol>
                <a:gridCol w="1597932">
                  <a:extLst>
                    <a:ext uri="{9D8B030D-6E8A-4147-A177-3AD203B41FA5}">
                      <a16:colId xmlns:a16="http://schemas.microsoft.com/office/drawing/2014/main" val="20001"/>
                    </a:ext>
                  </a:extLst>
                </a:gridCol>
                <a:gridCol w="1723390">
                  <a:extLst>
                    <a:ext uri="{9D8B030D-6E8A-4147-A177-3AD203B41FA5}">
                      <a16:colId xmlns:a16="http://schemas.microsoft.com/office/drawing/2014/main" val="20002"/>
                    </a:ext>
                  </a:extLst>
                </a:gridCol>
                <a:gridCol w="1526540">
                  <a:extLst>
                    <a:ext uri="{9D8B030D-6E8A-4147-A177-3AD203B41FA5}">
                      <a16:colId xmlns:a16="http://schemas.microsoft.com/office/drawing/2014/main" val="20003"/>
                    </a:ext>
                  </a:extLst>
                </a:gridCol>
                <a:gridCol w="1401445">
                  <a:extLst>
                    <a:ext uri="{9D8B030D-6E8A-4147-A177-3AD203B41FA5}">
                      <a16:colId xmlns:a16="http://schemas.microsoft.com/office/drawing/2014/main" val="20004"/>
                    </a:ext>
                  </a:extLst>
                </a:gridCol>
                <a:gridCol w="1544955">
                  <a:extLst>
                    <a:ext uri="{9D8B030D-6E8A-4147-A177-3AD203B41FA5}">
                      <a16:colId xmlns:a16="http://schemas.microsoft.com/office/drawing/2014/main" val="20005"/>
                    </a:ext>
                  </a:extLst>
                </a:gridCol>
                <a:gridCol w="990963">
                  <a:extLst>
                    <a:ext uri="{9D8B030D-6E8A-4147-A177-3AD203B41FA5}">
                      <a16:colId xmlns:a16="http://schemas.microsoft.com/office/drawing/2014/main" val="20006"/>
                    </a:ext>
                  </a:extLst>
                </a:gridCol>
              </a:tblGrid>
              <a:tr h="988060">
                <a:tc>
                  <a:txBody>
                    <a:bodyPr/>
                    <a:lstStyle/>
                    <a:p>
                      <a:pPr>
                        <a:buNone/>
                      </a:pPr>
                      <a:r>
                        <a:rPr lang="en-US"/>
                        <a:t> </a:t>
                      </a:r>
                      <a:r>
                        <a:rPr lang="en-US" sz="2400"/>
                        <a:t> process</a:t>
                      </a:r>
                    </a:p>
                  </a:txBody>
                  <a:tcPr/>
                </a:tc>
                <a:tc>
                  <a:txBody>
                    <a:bodyPr/>
                    <a:lstStyle/>
                    <a:p>
                      <a:pPr>
                        <a:buNone/>
                      </a:pPr>
                      <a:r>
                        <a:rPr lang="en-US" dirty="0"/>
                        <a:t> process</a:t>
                      </a:r>
                    </a:p>
                    <a:p>
                      <a:pPr>
                        <a:buNone/>
                      </a:pPr>
                      <a:r>
                        <a:rPr lang="en-US" dirty="0"/>
                        <a:t>   Failure Mode</a:t>
                      </a:r>
                    </a:p>
                  </a:txBody>
                  <a:tcPr/>
                </a:tc>
                <a:tc>
                  <a:txBody>
                    <a:bodyPr/>
                    <a:lstStyle/>
                    <a:p>
                      <a:pPr>
                        <a:buNone/>
                      </a:pPr>
                      <a:r>
                        <a:rPr lang="en-US" dirty="0"/>
                        <a:t> Potential </a:t>
                      </a:r>
                    </a:p>
                    <a:p>
                      <a:pPr>
                        <a:buNone/>
                      </a:pPr>
                      <a:r>
                        <a:rPr lang="en-US" dirty="0"/>
                        <a:t>effect of failure</a:t>
                      </a:r>
                    </a:p>
                  </a:txBody>
                  <a:tcPr/>
                </a:tc>
                <a:tc>
                  <a:txBody>
                    <a:bodyPr/>
                    <a:lstStyle/>
                    <a:p>
                      <a:pPr>
                        <a:buNone/>
                      </a:pPr>
                      <a:r>
                        <a:rPr lang="en-US"/>
                        <a:t> </a:t>
                      </a:r>
                      <a:r>
                        <a:rPr lang="en-US" sz="2000"/>
                        <a:t>severity</a:t>
                      </a:r>
                    </a:p>
                  </a:txBody>
                  <a:tcPr/>
                </a:tc>
                <a:tc>
                  <a:txBody>
                    <a:bodyPr/>
                    <a:lstStyle/>
                    <a:p>
                      <a:pPr>
                        <a:buNone/>
                      </a:pPr>
                      <a:r>
                        <a:rPr lang="en-US" sz="2000"/>
                        <a:t>curren</a:t>
                      </a:r>
                      <a:r>
                        <a:rPr lang="en-US"/>
                        <a:t>t</a:t>
                      </a:r>
                    </a:p>
                  </a:txBody>
                  <a:tcPr/>
                </a:tc>
                <a:tc>
                  <a:txBody>
                    <a:bodyPr/>
                    <a:lstStyle/>
                    <a:p>
                      <a:pPr>
                        <a:buNone/>
                      </a:pPr>
                      <a:r>
                        <a:rPr lang="en-US"/>
                        <a:t> </a:t>
                      </a:r>
                      <a:r>
                        <a:rPr lang="en-US" sz="2400"/>
                        <a:t>occurence</a:t>
                      </a:r>
                    </a:p>
                  </a:txBody>
                  <a:tcPr/>
                </a:tc>
                <a:tc>
                  <a:txBody>
                    <a:bodyPr/>
                    <a:lstStyle/>
                    <a:p>
                      <a:pPr>
                        <a:buNone/>
                      </a:pPr>
                      <a:r>
                        <a:rPr lang="en-US" dirty="0"/>
                        <a:t> </a:t>
                      </a:r>
                      <a:r>
                        <a:rPr lang="en-US" sz="2400" dirty="0"/>
                        <a:t>RPN</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9668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Testing the car in extreme weather conditions</a:t>
            </a:r>
          </a:p>
        </p:txBody>
      </p:sp>
      <p:sp>
        <p:nvSpPr>
          <p:cNvPr id="3" name="Content Placeholder 2"/>
          <p:cNvSpPr>
            <a:spLocks noGrp="1"/>
          </p:cNvSpPr>
          <p:nvPr>
            <p:ph idx="1"/>
          </p:nvPr>
        </p:nvSpPr>
        <p:spPr/>
        <p:txBody>
          <a:bodyPr>
            <a:normAutofit/>
          </a:bodyPr>
          <a:lstStyle/>
          <a:p>
            <a:r>
              <a:rPr lang="en-US" sz="3200" dirty="0">
                <a:latin typeface="Times New Roman" panose="02020603050405020304" pitchFamily="18" charset="0"/>
                <a:cs typeface="Times New Roman" panose="02020603050405020304" pitchFamily="18" charset="0"/>
              </a:rPr>
              <a:t>Car should driven in different </a:t>
            </a:r>
            <a:r>
              <a:rPr lang="en-US" sz="3200" dirty="0">
                <a:latin typeface="Times New Roman" panose="02020603050405020304" pitchFamily="18" charset="0"/>
                <a:cs typeface="Times New Roman" panose="02020603050405020304" pitchFamily="18" charset="0"/>
              </a:rPr>
              <a:t>different</a:t>
            </a:r>
            <a:r>
              <a:rPr lang="en-US" sz="3200" dirty="0">
                <a:latin typeface="Times New Roman" panose="02020603050405020304" pitchFamily="18" charset="0"/>
                <a:cs typeface="Times New Roman" panose="02020603050405020304" pitchFamily="18" charset="0"/>
              </a:rPr>
              <a:t> weather conditions.</a:t>
            </a:r>
          </a:p>
          <a:p>
            <a:r>
              <a:rPr lang="en-US" sz="3200" dirty="0">
                <a:latin typeface="Times New Roman" panose="02020603050405020304" pitchFamily="18" charset="0"/>
                <a:cs typeface="Times New Roman" panose="02020603050405020304" pitchFamily="18" charset="0"/>
              </a:rPr>
              <a:t>Creating own weather conditions</a:t>
            </a:r>
            <a:r>
              <a:rPr lang="en-US" sz="3200" dirty="0" smtClean="0">
                <a:latin typeface="Times New Roman" panose="02020603050405020304" pitchFamily="18" charset="0"/>
                <a:cs typeface="Times New Roman" panose="02020603050405020304" pitchFamily="18" charset="0"/>
              </a:rPr>
              <a:t>.</a:t>
            </a:r>
          </a:p>
          <a:p>
            <a:r>
              <a:rPr lang="en-US" sz="3200" dirty="0" smtClean="0">
                <a:latin typeface="Times New Roman" panose="02020603050405020304" pitchFamily="18" charset="0"/>
                <a:cs typeface="Times New Roman" panose="02020603050405020304" pitchFamily="18" charset="0"/>
              </a:rPr>
              <a:t>Nose </a:t>
            </a:r>
            <a:r>
              <a:rPr lang="en-US" sz="3200" dirty="0">
                <a:latin typeface="Times New Roman" panose="02020603050405020304" pitchFamily="18" charset="0"/>
                <a:cs typeface="Times New Roman" panose="02020603050405020304" pitchFamily="18" charset="0"/>
              </a:rPr>
              <a:t>teams.</a:t>
            </a:r>
          </a:p>
          <a:p>
            <a:r>
              <a:rPr lang="en-US" sz="3200" dirty="0" smtClean="0">
                <a:latin typeface="Times New Roman" panose="02020603050405020304" pitchFamily="18" charset="0"/>
                <a:cs typeface="Times New Roman" panose="02020603050405020304" pitchFamily="18" charset="0"/>
              </a:rPr>
              <a:t>Examining </a:t>
            </a:r>
            <a:r>
              <a:rPr lang="en-US" sz="3200" dirty="0">
                <a:latin typeface="Times New Roman" panose="02020603050405020304" pitchFamily="18" charset="0"/>
                <a:cs typeface="Times New Roman" panose="02020603050405020304" pitchFamily="18" charset="0"/>
              </a:rPr>
              <a:t>the </a:t>
            </a:r>
            <a:r>
              <a:rPr lang="en-US" sz="3200" dirty="0" err="1">
                <a:latin typeface="Times New Roman" panose="02020603050405020304" pitchFamily="18" charset="0"/>
                <a:cs typeface="Times New Roman" panose="02020603050405020304" pitchFamily="18" charset="0"/>
              </a:rPr>
              <a:t>Hvac</a:t>
            </a:r>
            <a:r>
              <a:rPr lang="en-US" sz="3200" dirty="0">
                <a:latin typeface="Times New Roman" panose="02020603050405020304" pitchFamily="18" charset="0"/>
                <a:cs typeface="Times New Roman" panose="02020603050405020304" pitchFamily="18" charset="0"/>
              </a:rPr>
              <a:t> system.</a:t>
            </a:r>
          </a:p>
          <a:p>
            <a:pPr marL="0" indent="0">
              <a:buNone/>
            </a:pPr>
            <a:r>
              <a:rPr lang="en-US" sz="3200" dirty="0">
                <a:latin typeface="Times New Roman" panose="02020603050405020304" pitchFamily="18" charset="0"/>
                <a:cs typeface="Times New Roman" panose="02020603050405020304" pitchFamily="18" charset="0"/>
              </a:rPr>
              <a:t>   </a:t>
            </a:r>
            <a:endParaRPr lang="en-US" sz="3200" dirty="0" smtClean="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smtClean="0">
              <a:latin typeface="Times New Roman" panose="02020603050405020304" pitchFamily="18" charset="0"/>
              <a:cs typeface="Times New Roman" panose="02020603050405020304" pitchFamily="18" charset="0"/>
            </a:endParaRPr>
          </a:p>
          <a:p>
            <a:pPr marL="0" indent="0">
              <a:buNone/>
            </a:pPr>
            <a:r>
              <a:rPr lang="en-US" sz="3200" dirty="0" smtClean="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[https://www.carwow.co.uk/blog/the-extreme-weather-testing-new-cars-go-through]</a:t>
            </a:r>
          </a:p>
        </p:txBody>
      </p:sp>
      <p:pic>
        <p:nvPicPr>
          <p:cNvPr id="4" name="Picture 3" descr="VolkswagenColdTesting"/>
          <p:cNvPicPr>
            <a:picLocks noChangeAspect="1"/>
          </p:cNvPicPr>
          <p:nvPr/>
        </p:nvPicPr>
        <p:blipFill>
          <a:blip r:embed="rId2"/>
          <a:stretch>
            <a:fillRect/>
          </a:stretch>
        </p:blipFill>
        <p:spPr>
          <a:xfrm>
            <a:off x="5926455" y="2240915"/>
            <a:ext cx="6007100" cy="2884170"/>
          </a:xfrm>
          <a:prstGeom prst="rect">
            <a:avLst/>
          </a:prstGeom>
        </p:spPr>
      </p:pic>
    </p:spTree>
    <p:extLst>
      <p:ext uri="{BB962C8B-B14F-4D97-AF65-F5344CB8AC3E}">
        <p14:creationId xmlns:p14="http://schemas.microsoft.com/office/powerpoint/2010/main" val="9199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Title 2"/>
          <p:cNvSpPr>
            <a:spLocks noGrp="1"/>
          </p:cNvSpPr>
          <p:nvPr>
            <p:ph type="title"/>
          </p:nvPr>
        </p:nvSpPr>
        <p:spPr>
          <a:xfrm>
            <a:off x="274083" y="1"/>
            <a:ext cx="11379200" cy="673820"/>
          </a:xfrm>
        </p:spPr>
        <p:txBody>
          <a:bodyPr/>
          <a:lstStyle/>
          <a:p>
            <a:r>
              <a:rPr lang="en-IN" b="1" dirty="0" smtClean="0"/>
              <a:t>Contents</a:t>
            </a:r>
            <a:endParaRPr lang="en-IN" b="1" dirty="0"/>
          </a:p>
        </p:txBody>
      </p:sp>
      <p:sp>
        <p:nvSpPr>
          <p:cNvPr id="4" name="Text Placeholder 3"/>
          <p:cNvSpPr>
            <a:spLocks noGrp="1"/>
          </p:cNvSpPr>
          <p:nvPr>
            <p:ph type="body" sz="quarter" idx="12"/>
          </p:nvPr>
        </p:nvSpPr>
        <p:spPr/>
        <p:txBody>
          <a:bodyPr/>
          <a:lstStyle/>
          <a:p>
            <a:r>
              <a:rPr lang="en-IN" sz="2400" dirty="0"/>
              <a:t>WHY TESTING?</a:t>
            </a:r>
            <a:endParaRPr lang="en-IN" sz="2400" dirty="0">
              <a:hlinkClick r:id="" action="ppaction://noaction"/>
            </a:endParaRPr>
          </a:p>
        </p:txBody>
      </p:sp>
      <p:sp>
        <p:nvSpPr>
          <p:cNvPr id="5" name="Text Placeholder 4"/>
          <p:cNvSpPr>
            <a:spLocks noGrp="1"/>
          </p:cNvSpPr>
          <p:nvPr>
            <p:ph type="body" sz="quarter" idx="13"/>
          </p:nvPr>
        </p:nvSpPr>
        <p:spPr/>
        <p:txBody>
          <a:bodyPr/>
          <a:lstStyle/>
          <a:p>
            <a:r>
              <a:rPr lang="en-IN" sz="2400" dirty="0" smtClean="0"/>
              <a:t>ISO-26262</a:t>
            </a:r>
            <a:endParaRPr lang="en-IN" sz="2400" dirty="0">
              <a:hlinkClick r:id="" action="ppaction://noaction"/>
            </a:endParaRPr>
          </a:p>
        </p:txBody>
      </p:sp>
      <p:sp>
        <p:nvSpPr>
          <p:cNvPr id="6" name="Text Placeholder 5"/>
          <p:cNvSpPr>
            <a:spLocks noGrp="1"/>
          </p:cNvSpPr>
          <p:nvPr>
            <p:ph type="body" sz="quarter" idx="14"/>
          </p:nvPr>
        </p:nvSpPr>
        <p:spPr/>
        <p:txBody>
          <a:bodyPr/>
          <a:lstStyle/>
          <a:p>
            <a:r>
              <a:rPr lang="en-US" sz="2400" dirty="0" smtClean="0"/>
              <a:t>SOFTWARE </a:t>
            </a:r>
            <a:r>
              <a:rPr lang="en-US" sz="2400" dirty="0"/>
              <a:t>TESTING</a:t>
            </a:r>
          </a:p>
        </p:txBody>
      </p:sp>
      <p:sp>
        <p:nvSpPr>
          <p:cNvPr id="12" name="Text Placeholder 11"/>
          <p:cNvSpPr>
            <a:spLocks noGrp="1"/>
          </p:cNvSpPr>
          <p:nvPr>
            <p:ph type="body" sz="quarter" idx="20"/>
          </p:nvPr>
        </p:nvSpPr>
        <p:spPr/>
        <p:txBody>
          <a:bodyPr/>
          <a:lstStyle/>
          <a:p>
            <a:r>
              <a:rPr lang="en-IN" dirty="0" smtClean="0"/>
              <a:t>1</a:t>
            </a:r>
          </a:p>
        </p:txBody>
      </p:sp>
      <p:sp>
        <p:nvSpPr>
          <p:cNvPr id="13" name="Text Placeholder 12"/>
          <p:cNvSpPr>
            <a:spLocks noGrp="1"/>
          </p:cNvSpPr>
          <p:nvPr>
            <p:ph type="body" sz="quarter" idx="21"/>
          </p:nvPr>
        </p:nvSpPr>
        <p:spPr/>
        <p:txBody>
          <a:bodyPr/>
          <a:lstStyle/>
          <a:p>
            <a:r>
              <a:rPr lang="en-IN" dirty="0"/>
              <a:t>2</a:t>
            </a:r>
          </a:p>
        </p:txBody>
      </p:sp>
      <p:sp>
        <p:nvSpPr>
          <p:cNvPr id="14" name="Text Placeholder 13"/>
          <p:cNvSpPr>
            <a:spLocks noGrp="1"/>
          </p:cNvSpPr>
          <p:nvPr>
            <p:ph type="body" sz="quarter" idx="22"/>
          </p:nvPr>
        </p:nvSpPr>
        <p:spPr/>
        <p:txBody>
          <a:bodyPr/>
          <a:lstStyle/>
          <a:p>
            <a:r>
              <a:rPr lang="en-IN" dirty="0" smtClean="0"/>
              <a:t>3</a:t>
            </a:r>
            <a:endParaRPr lang="en-IN" dirty="0"/>
          </a:p>
        </p:txBody>
      </p:sp>
      <p:sp>
        <p:nvSpPr>
          <p:cNvPr id="15" name="Text Placeholder 14"/>
          <p:cNvSpPr>
            <a:spLocks noGrp="1"/>
          </p:cNvSpPr>
          <p:nvPr>
            <p:ph type="body" sz="quarter" idx="23"/>
          </p:nvPr>
        </p:nvSpPr>
        <p:spPr/>
        <p:txBody>
          <a:bodyPr/>
          <a:lstStyle/>
          <a:p>
            <a:r>
              <a:rPr lang="en-IN" dirty="0" smtClean="0"/>
              <a:t>4</a:t>
            </a:r>
            <a:endParaRPr lang="en-IN" dirty="0"/>
          </a:p>
        </p:txBody>
      </p:sp>
      <p:sp>
        <p:nvSpPr>
          <p:cNvPr id="16" name="Text Placeholder 15"/>
          <p:cNvSpPr>
            <a:spLocks noGrp="1"/>
          </p:cNvSpPr>
          <p:nvPr>
            <p:ph type="body" sz="quarter" idx="24"/>
          </p:nvPr>
        </p:nvSpPr>
        <p:spPr/>
        <p:txBody>
          <a:bodyPr/>
          <a:lstStyle/>
          <a:p>
            <a:r>
              <a:rPr lang="en-IN" dirty="0" smtClean="0"/>
              <a:t>5</a:t>
            </a:r>
            <a:endParaRPr lang="en-IN" dirty="0"/>
          </a:p>
        </p:txBody>
      </p:sp>
      <p:sp>
        <p:nvSpPr>
          <p:cNvPr id="11" name="Text Placeholder 10"/>
          <p:cNvSpPr>
            <a:spLocks noGrp="1"/>
          </p:cNvSpPr>
          <p:nvPr>
            <p:ph type="body" sz="quarter" idx="15"/>
          </p:nvPr>
        </p:nvSpPr>
        <p:spPr/>
        <p:txBody>
          <a:bodyPr/>
          <a:lstStyle/>
          <a:p>
            <a:r>
              <a:rPr lang="en-IN" sz="2400" dirty="0"/>
              <a:t>MECHANICAL TESTING</a:t>
            </a:r>
            <a:endParaRPr lang="en-IN" sz="2400" dirty="0">
              <a:hlinkClick r:id="" action="ppaction://noaction"/>
            </a:endParaRPr>
          </a:p>
        </p:txBody>
      </p:sp>
      <p:sp>
        <p:nvSpPr>
          <p:cNvPr id="22" name="Text Placeholder 5"/>
          <p:cNvSpPr>
            <a:spLocks noGrp="1"/>
          </p:cNvSpPr>
          <p:nvPr>
            <p:ph type="body" sz="quarter" idx="14"/>
          </p:nvPr>
        </p:nvSpPr>
        <p:spPr>
          <a:xfrm>
            <a:off x="911424" y="3854189"/>
            <a:ext cx="4704523" cy="384043"/>
          </a:xfrm>
        </p:spPr>
        <p:txBody>
          <a:bodyPr/>
          <a:lstStyle/>
          <a:p>
            <a:r>
              <a:rPr lang="en-US" sz="2400" dirty="0" smtClean="0"/>
              <a:t>ELECTRONIC </a:t>
            </a:r>
            <a:r>
              <a:rPr lang="en-US" sz="2400" dirty="0"/>
              <a:t>TESTING</a:t>
            </a:r>
          </a:p>
        </p:txBody>
      </p:sp>
      <p:sp>
        <p:nvSpPr>
          <p:cNvPr id="17" name="Text Placeholder 10"/>
          <p:cNvSpPr>
            <a:spLocks noGrp="1"/>
          </p:cNvSpPr>
          <p:nvPr>
            <p:ph type="body" sz="quarter" idx="15"/>
          </p:nvPr>
        </p:nvSpPr>
        <p:spPr>
          <a:xfrm>
            <a:off x="911423" y="4512088"/>
            <a:ext cx="4704523" cy="384043"/>
          </a:xfrm>
        </p:spPr>
        <p:txBody>
          <a:bodyPr/>
          <a:lstStyle/>
          <a:p>
            <a:r>
              <a:rPr lang="en-IN" sz="2400" dirty="0"/>
              <a:t>TEAM </a:t>
            </a:r>
            <a:r>
              <a:rPr lang="en-IN" sz="2400" dirty="0" smtClean="0"/>
              <a:t>MEMBERS</a:t>
            </a:r>
            <a:endParaRPr lang="en-IN" sz="2400" dirty="0">
              <a:hlinkClick r:id="" action="ppaction://noaction"/>
            </a:endParaRPr>
          </a:p>
        </p:txBody>
      </p:sp>
      <p:sp>
        <p:nvSpPr>
          <p:cNvPr id="18" name="Text Placeholder 15"/>
          <p:cNvSpPr>
            <a:spLocks noGrp="1"/>
          </p:cNvSpPr>
          <p:nvPr>
            <p:ph type="body" sz="quarter" idx="24"/>
          </p:nvPr>
        </p:nvSpPr>
        <p:spPr>
          <a:xfrm>
            <a:off x="351406" y="4512087"/>
            <a:ext cx="538509" cy="384043"/>
          </a:xfrm>
        </p:spPr>
        <p:txBody>
          <a:bodyPr/>
          <a:lstStyle/>
          <a:p>
            <a:r>
              <a:rPr lang="en-IN" dirty="0"/>
              <a:t>6</a:t>
            </a:r>
          </a:p>
        </p:txBody>
      </p:sp>
    </p:spTree>
    <p:extLst>
      <p:ext uri="{BB962C8B-B14F-4D97-AF65-F5344CB8AC3E}">
        <p14:creationId xmlns:p14="http://schemas.microsoft.com/office/powerpoint/2010/main" val="3936802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Cosmetic corrosion test method for automotive parts </a:t>
            </a:r>
          </a:p>
        </p:txBody>
      </p:sp>
      <p:sp>
        <p:nvSpPr>
          <p:cNvPr id="3" name="Content Placeholder 2"/>
          <p:cNvSpPr>
            <a:spLocks noGrp="1"/>
          </p:cNvSpPr>
          <p:nvPr>
            <p:ph idx="1"/>
          </p:nvPr>
        </p:nvSpPr>
        <p:spPr/>
        <p:txBody>
          <a:bodyPr>
            <a:normAutofit/>
          </a:bodyPr>
          <a:lstStyle/>
          <a:p>
            <a:endParaRPr lang="en-US"/>
          </a:p>
          <a:p>
            <a:pPr>
              <a:buFont typeface="Wingdings" panose="05000000000000000000" charset="0"/>
              <a:buChar char="§"/>
            </a:pPr>
            <a:r>
              <a:rPr lang="en-US" b="1"/>
              <a:t>Cosmetic corrosion</a:t>
            </a:r>
            <a:r>
              <a:rPr lang="en-US"/>
              <a:t> - caused due to the</a:t>
            </a:r>
          </a:p>
          <a:p>
            <a:pPr marL="0" indent="0">
              <a:buFont typeface="Wingdings" panose="05000000000000000000" charset="0"/>
              <a:buNone/>
            </a:pPr>
            <a:r>
              <a:rPr lang="en-US"/>
              <a:t>     atmospheric conditions</a:t>
            </a:r>
          </a:p>
          <a:p>
            <a:pPr marL="0" indent="0">
              <a:buFont typeface="Wingdings" panose="05000000000000000000" charset="0"/>
              <a:buNone/>
            </a:pPr>
            <a:r>
              <a:rPr lang="en-US"/>
              <a:t>     </a:t>
            </a:r>
          </a:p>
          <a:p>
            <a:pPr>
              <a:buFont typeface="Wingdings" panose="05000000000000000000" charset="0"/>
              <a:buChar char="§"/>
            </a:pPr>
            <a:r>
              <a:rPr lang="en-US" b="1"/>
              <a:t>Surface treatment</a:t>
            </a:r>
            <a:r>
              <a:rPr lang="en-US"/>
              <a:t> </a:t>
            </a:r>
          </a:p>
          <a:p>
            <a:pPr>
              <a:buFont typeface="Wingdings" panose="05000000000000000000" charset="0"/>
              <a:buChar char="§"/>
            </a:pPr>
            <a:r>
              <a:rPr lang="en-US" b="1"/>
              <a:t>Cyclic corrosion test</a:t>
            </a:r>
          </a:p>
          <a:p>
            <a:pPr>
              <a:buFont typeface="Wingdings" panose="05000000000000000000" charset="0"/>
              <a:buChar char="§"/>
            </a:pPr>
            <a:endParaRPr lang="en-US" b="1"/>
          </a:p>
          <a:p>
            <a:pPr>
              <a:buFont typeface="Wingdings" panose="05000000000000000000" charset="0"/>
              <a:buChar char="§"/>
            </a:pPr>
            <a:endParaRPr lang="en-US" b="1"/>
          </a:p>
          <a:p>
            <a:pPr marL="0" indent="0">
              <a:buFont typeface="Wingdings" panose="05000000000000000000" charset="0"/>
              <a:buNone/>
            </a:pPr>
            <a:endParaRPr lang="en-US" b="1"/>
          </a:p>
          <a:p>
            <a:pPr marL="0" indent="0">
              <a:buFont typeface="Wingdings" panose="05000000000000000000" charset="0"/>
              <a:buNone/>
            </a:pPr>
            <a:endParaRPr lang="en-US" b="1"/>
          </a:p>
          <a:p>
            <a:pPr marL="0" indent="0">
              <a:buFont typeface="Wingdings" panose="05000000000000000000" charset="0"/>
              <a:buNone/>
            </a:pPr>
            <a:endParaRPr lang="en-US" b="1"/>
          </a:p>
          <a:p>
            <a:pPr marL="0" indent="0">
              <a:buFont typeface="Wingdings" panose="05000000000000000000" charset="0"/>
              <a:buNone/>
            </a:pPr>
            <a:r>
              <a:rPr lang="en-US" b="1"/>
              <a:t>          https://img51.chem17.com/1/20130914/635147751957874836375.pdf</a:t>
            </a:r>
          </a:p>
        </p:txBody>
      </p:sp>
      <p:pic>
        <p:nvPicPr>
          <p:cNvPr id="4" name="Picture 3" descr="corrosion"/>
          <p:cNvPicPr>
            <a:picLocks noChangeAspect="1"/>
          </p:cNvPicPr>
          <p:nvPr/>
        </p:nvPicPr>
        <p:blipFill>
          <a:blip r:embed="rId2"/>
          <a:stretch>
            <a:fillRect/>
          </a:stretch>
        </p:blipFill>
        <p:spPr>
          <a:xfrm>
            <a:off x="5727700" y="1025525"/>
            <a:ext cx="5897245" cy="4443095"/>
          </a:xfrm>
          <a:prstGeom prst="rect">
            <a:avLst/>
          </a:prstGeom>
        </p:spPr>
      </p:pic>
    </p:spTree>
    <p:extLst>
      <p:ext uri="{BB962C8B-B14F-4D97-AF65-F5344CB8AC3E}">
        <p14:creationId xmlns:p14="http://schemas.microsoft.com/office/powerpoint/2010/main" val="346283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0212" y="2167283"/>
            <a:ext cx="8414933" cy="1576916"/>
          </a:xfrm>
        </p:spPr>
        <p:txBody>
          <a:bodyPr/>
          <a:lstStyle/>
          <a:p>
            <a:r>
              <a:rPr lang="en-IN" b="1" dirty="0" smtClean="0">
                <a:latin typeface="Times New Roman" panose="02020603050405020304" pitchFamily="18" charset="0"/>
                <a:cs typeface="Times New Roman" panose="02020603050405020304" pitchFamily="18" charset="0"/>
              </a:rPr>
              <a:t>ELECTRONIC TESTING</a:t>
            </a:r>
            <a:endParaRPr lang="en-IN" b="1" dirty="0">
              <a:latin typeface="Times New Roman" panose="02020603050405020304" pitchFamily="18" charset="0"/>
              <a:cs typeface="Times New Roman" panose="02020603050405020304" pitchFamily="18" charset="0"/>
            </a:endParaRPr>
          </a:p>
        </p:txBody>
      </p:sp>
      <p:pic>
        <p:nvPicPr>
          <p:cNvPr id="3" name="Picture 2">
            <a:hlinkClick r:id="rId2" action="ppaction://hlinksldjump"/>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603242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MODEL IN LOOP</a:t>
            </a:r>
            <a:endParaRPr lang="en-US" b="1" dirty="0">
              <a:latin typeface="Times New Roman" panose="02020603050405020304" pitchFamily="18" charset="0"/>
              <a:cs typeface="Times New Roman" panose="02020603050405020304" pitchFamily="18" charset="0"/>
            </a:endParaRPr>
          </a:p>
        </p:txBody>
      </p:sp>
      <p:sp>
        <p:nvSpPr>
          <p:cNvPr id="7" name="Text Placeholder 3"/>
          <p:cNvSpPr txBox="1">
            <a:spLocks/>
          </p:cNvSpPr>
          <p:nvPr/>
        </p:nvSpPr>
        <p:spPr>
          <a:xfrm>
            <a:off x="214670" y="2213129"/>
            <a:ext cx="5605257" cy="4895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smtClean="0">
                <a:latin typeface="Times New Roman" panose="02020603050405020304" pitchFamily="18" charset="0"/>
                <a:cs typeface="Times New Roman" panose="02020603050405020304" pitchFamily="18" charset="0"/>
              </a:rPr>
              <a:t>Model in the loop, we will create models to abstract the </a:t>
            </a:r>
            <a:r>
              <a:rPr lang="en-US" sz="2400" dirty="0" err="1" smtClean="0">
                <a:latin typeface="Times New Roman" panose="02020603050405020304" pitchFamily="18" charset="0"/>
                <a:cs typeface="Times New Roman" panose="02020603050405020304" pitchFamily="18" charset="0"/>
              </a:rPr>
              <a:t>behaviour</a:t>
            </a:r>
            <a:r>
              <a:rPr lang="en-US" sz="2400" dirty="0" smtClean="0">
                <a:latin typeface="Times New Roman" panose="02020603050405020304" pitchFamily="18" charset="0"/>
                <a:cs typeface="Times New Roman" panose="02020603050405020304" pitchFamily="18" charset="0"/>
              </a:rPr>
              <a:t> of a </a:t>
            </a:r>
            <a:r>
              <a:rPr lang="en-US" sz="2400" dirty="0" err="1" smtClean="0">
                <a:latin typeface="Times New Roman" panose="02020603050405020304" pitchFamily="18" charset="0"/>
                <a:cs typeface="Times New Roman" panose="02020603050405020304" pitchFamily="18" charset="0"/>
              </a:rPr>
              <a:t>saystem</a:t>
            </a:r>
            <a:r>
              <a:rPr lang="en-US" sz="2400" dirty="0" smtClean="0">
                <a:latin typeface="Times New Roman" panose="02020603050405020304" pitchFamily="18" charset="0"/>
                <a:cs typeface="Times New Roman" panose="02020603050405020304" pitchFamily="18" charset="0"/>
              </a:rPr>
              <a:t> or sub-system to test, simulate and verify that model and its </a:t>
            </a:r>
            <a:r>
              <a:rPr lang="en-US" sz="2400" dirty="0" err="1" smtClean="0">
                <a:latin typeface="Times New Roman" panose="02020603050405020304" pitchFamily="18" charset="0"/>
                <a:cs typeface="Times New Roman" panose="02020603050405020304" pitchFamily="18" charset="0"/>
              </a:rPr>
              <a:t>functionbality</a:t>
            </a:r>
            <a:r>
              <a:rPr lang="en-US" sz="3200" dirty="0" smtClean="0">
                <a:latin typeface="Times New Roman" panose="02020603050405020304" pitchFamily="18" charset="0"/>
                <a:cs typeface="Times New Roman" panose="02020603050405020304" pitchFamily="18" charset="0"/>
              </a:rPr>
              <a:t>.</a:t>
            </a:r>
          </a:p>
          <a:p>
            <a:pPr algn="just"/>
            <a:r>
              <a:rPr lang="en-US" sz="32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Model: Model is just a software which  holds the logic to be implemented in the hardware or vehicle.</a:t>
            </a:r>
            <a:endParaRPr lang="en-US" sz="2400" dirty="0">
              <a:latin typeface="Times New Roman" panose="02020603050405020304" pitchFamily="18" charset="0"/>
              <a:cs typeface="Times New Roman" panose="02020603050405020304" pitchFamily="18" charset="0"/>
            </a:endParaRPr>
          </a:p>
        </p:txBody>
      </p:sp>
      <p:pic>
        <p:nvPicPr>
          <p:cNvPr id="8" name="Picture 3"/>
          <p:cNvPicPr>
            <a:picLocks noGrp="1" noChangeAspect="1" noChangeArrowheads="1"/>
          </p:cNvPicPr>
          <p:nvPr>
            <p:ph idx="1"/>
          </p:nvPr>
        </p:nvPicPr>
        <p:blipFill>
          <a:blip r:embed="rId2" cstate="print"/>
          <a:srcRect/>
          <a:stretch>
            <a:fillRect/>
          </a:stretch>
        </p:blipFill>
        <p:spPr bwMode="auto">
          <a:xfrm>
            <a:off x="6011657" y="1688018"/>
            <a:ext cx="6172200" cy="3470168"/>
          </a:xfrm>
          <a:prstGeom prst="rect">
            <a:avLst/>
          </a:prstGeom>
          <a:noFill/>
          <a:ln w="9525">
            <a:noFill/>
            <a:miter lim="800000"/>
            <a:headEnd/>
            <a:tailEnd/>
          </a:ln>
        </p:spPr>
      </p:pic>
      <p:pic>
        <p:nvPicPr>
          <p:cNvPr id="9" name="Picture 8">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48475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SOFTWARE IN LOOP</a:t>
            </a:r>
            <a:endParaRPr lang="en-US" b="1" dirty="0">
              <a:latin typeface="Times New Roman" panose="02020603050405020304" pitchFamily="18" charset="0"/>
              <a:cs typeface="Times New Roman" panose="02020603050405020304" pitchFamily="18" charset="0"/>
            </a:endParaRPr>
          </a:p>
        </p:txBody>
      </p:sp>
      <p:sp>
        <p:nvSpPr>
          <p:cNvPr id="7" name="Text Placeholder 3"/>
          <p:cNvSpPr txBox="1">
            <a:spLocks/>
          </p:cNvSpPr>
          <p:nvPr/>
        </p:nvSpPr>
        <p:spPr>
          <a:xfrm>
            <a:off x="214670" y="2213129"/>
            <a:ext cx="5605257" cy="4895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This is created by using MIL model </a:t>
            </a:r>
          </a:p>
          <a:p>
            <a:r>
              <a:rPr lang="en-US" sz="2400" dirty="0"/>
              <a:t>A  C file is generated automatically from the </a:t>
            </a:r>
            <a:r>
              <a:rPr lang="en-US" sz="2400" dirty="0" err="1"/>
              <a:t>simulink</a:t>
            </a:r>
            <a:r>
              <a:rPr lang="en-US" sz="2400" dirty="0"/>
              <a:t> software.</a:t>
            </a:r>
          </a:p>
          <a:p>
            <a:r>
              <a:rPr lang="en-US" sz="2400" dirty="0"/>
              <a:t>SIL is used to simulate the model/controller which we are using to test.</a:t>
            </a:r>
          </a:p>
          <a:p>
            <a:pPr algn="just"/>
            <a:endParaRPr lang="en-US" sz="2400" dirty="0">
              <a:latin typeface="Times New Roman" panose="02020603050405020304" pitchFamily="18" charset="0"/>
              <a:cs typeface="Times New Roman" panose="02020603050405020304" pitchFamily="18" charset="0"/>
            </a:endParaRPr>
          </a:p>
        </p:txBody>
      </p:sp>
      <p:pic>
        <p:nvPicPr>
          <p:cNvPr id="6" name="Picture 2"/>
          <p:cNvPicPr>
            <a:picLocks noGrp="1" noChangeAspect="1" noChangeArrowheads="1"/>
          </p:cNvPicPr>
          <p:nvPr>
            <p:ph idx="1"/>
          </p:nvPr>
        </p:nvPicPr>
        <p:blipFill>
          <a:blip r:embed="rId2" cstate="print"/>
          <a:srcRect/>
          <a:stretch>
            <a:fillRect/>
          </a:stretch>
        </p:blipFill>
        <p:spPr bwMode="auto">
          <a:xfrm>
            <a:off x="6048043" y="1626419"/>
            <a:ext cx="5737557" cy="3225801"/>
          </a:xfrm>
          <a:prstGeom prst="rect">
            <a:avLst/>
          </a:prstGeom>
          <a:noFill/>
          <a:ln w="9525">
            <a:noFill/>
            <a:miter lim="800000"/>
            <a:headEnd/>
            <a:tailEnd/>
          </a:ln>
        </p:spPr>
      </p:pic>
      <p:pic>
        <p:nvPicPr>
          <p:cNvPr id="9" name="Picture 8">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76665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PROCESSOR IN LOOP</a:t>
            </a:r>
            <a:endParaRPr lang="en-US" b="1" dirty="0">
              <a:latin typeface="Times New Roman" panose="02020603050405020304" pitchFamily="18" charset="0"/>
              <a:cs typeface="Times New Roman" panose="02020603050405020304" pitchFamily="18" charset="0"/>
            </a:endParaRPr>
          </a:p>
        </p:txBody>
      </p:sp>
      <p:sp>
        <p:nvSpPr>
          <p:cNvPr id="7" name="Text Placeholder 3"/>
          <p:cNvSpPr txBox="1">
            <a:spLocks/>
          </p:cNvSpPr>
          <p:nvPr/>
        </p:nvSpPr>
        <p:spPr>
          <a:xfrm>
            <a:off x="214670" y="2213129"/>
            <a:ext cx="5605257" cy="4895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Processor in Loop is same as software in loop </a:t>
            </a:r>
          </a:p>
          <a:p>
            <a:r>
              <a:rPr lang="en-US" sz="2400" dirty="0"/>
              <a:t>.c file is converted into binary or hex file and dumped into the controller.</a:t>
            </a:r>
          </a:p>
          <a:p>
            <a:r>
              <a:rPr lang="en-US" sz="2400" dirty="0"/>
              <a:t>It is two way communication between simulated model and the controller we connected.</a:t>
            </a:r>
          </a:p>
        </p:txBody>
      </p:sp>
      <p:pic>
        <p:nvPicPr>
          <p:cNvPr id="8" name="Picture 2"/>
          <p:cNvPicPr>
            <a:picLocks noChangeAspect="1" noChangeArrowheads="1"/>
          </p:cNvPicPr>
          <p:nvPr/>
        </p:nvPicPr>
        <p:blipFill>
          <a:blip r:embed="rId2" cstate="print"/>
          <a:srcRect/>
          <a:stretch>
            <a:fillRect/>
          </a:stretch>
        </p:blipFill>
        <p:spPr bwMode="auto">
          <a:xfrm>
            <a:off x="6106942" y="1833098"/>
            <a:ext cx="5678658" cy="3699803"/>
          </a:xfrm>
          <a:prstGeom prst="rect">
            <a:avLst/>
          </a:prstGeom>
          <a:noFill/>
          <a:ln w="9525">
            <a:noFill/>
            <a:miter lim="800000"/>
            <a:headEnd/>
            <a:tailEnd/>
          </a:ln>
        </p:spPr>
      </p:pic>
      <p:pic>
        <p:nvPicPr>
          <p:cNvPr id="9" name="Picture 8">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989815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HARDWARE IN LOOP</a:t>
            </a:r>
            <a:endParaRPr lang="en-US" b="1" dirty="0">
              <a:latin typeface="Times New Roman" panose="02020603050405020304" pitchFamily="18" charset="0"/>
              <a:cs typeface="Times New Roman" panose="02020603050405020304" pitchFamily="18" charset="0"/>
            </a:endParaRPr>
          </a:p>
        </p:txBody>
      </p:sp>
      <p:sp>
        <p:nvSpPr>
          <p:cNvPr id="7" name="Text Placeholder 3"/>
          <p:cNvSpPr txBox="1">
            <a:spLocks/>
          </p:cNvSpPr>
          <p:nvPr/>
        </p:nvSpPr>
        <p:spPr>
          <a:xfrm>
            <a:off x="214670" y="2213129"/>
            <a:ext cx="5605257" cy="4895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Hil</a:t>
            </a:r>
            <a:r>
              <a:rPr lang="en-US" sz="2400" dirty="0"/>
              <a:t> Testing is a technique where real signals from a controller are connected to a testing system.</a:t>
            </a:r>
          </a:p>
          <a:p>
            <a:r>
              <a:rPr lang="en-US" sz="2400" dirty="0"/>
              <a:t>In  this, real system is not connected.</a:t>
            </a:r>
          </a:p>
          <a:p>
            <a:r>
              <a:rPr lang="en-US" sz="2400" dirty="0"/>
              <a:t>We will create real world environment for each component using hardware which will simulate </a:t>
            </a:r>
            <a:r>
              <a:rPr lang="en-US" sz="2400" dirty="0" err="1"/>
              <a:t>highlevel</a:t>
            </a:r>
            <a:r>
              <a:rPr lang="en-US" sz="2400" dirty="0"/>
              <a:t> input signals also.</a:t>
            </a:r>
          </a:p>
          <a:p>
            <a:endParaRPr lang="en-US" sz="2400" dirty="0"/>
          </a:p>
        </p:txBody>
      </p:sp>
      <p:pic>
        <p:nvPicPr>
          <p:cNvPr id="6" name="Picture 2"/>
          <p:cNvPicPr>
            <a:picLocks noGrp="1" noChangeAspect="1" noChangeArrowheads="1"/>
          </p:cNvPicPr>
          <p:nvPr>
            <p:ph idx="1"/>
          </p:nvPr>
        </p:nvPicPr>
        <p:blipFill>
          <a:blip r:embed="rId2" cstate="print"/>
          <a:srcRect/>
          <a:stretch>
            <a:fillRect/>
          </a:stretch>
        </p:blipFill>
        <p:spPr bwMode="auto">
          <a:xfrm>
            <a:off x="5965835" y="1639461"/>
            <a:ext cx="5945946" cy="3994195"/>
          </a:xfrm>
          <a:prstGeom prst="rect">
            <a:avLst/>
          </a:prstGeom>
          <a:noFill/>
          <a:ln w="9525">
            <a:noFill/>
            <a:miter lim="800000"/>
            <a:headEnd/>
            <a:tailEnd/>
          </a:ln>
        </p:spPr>
      </p:pic>
      <p:pic>
        <p:nvPicPr>
          <p:cNvPr id="9" name="Picture 8">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881717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0212" y="2167283"/>
            <a:ext cx="8414933" cy="1576916"/>
          </a:xfrm>
        </p:spPr>
        <p:txBody>
          <a:bodyPr/>
          <a:lstStyle/>
          <a:p>
            <a:r>
              <a:rPr lang="en-IN" b="1" dirty="0">
                <a:latin typeface="Times New Roman" panose="02020603050405020304" pitchFamily="18" charset="0"/>
                <a:cs typeface="Times New Roman" panose="02020603050405020304" pitchFamily="18" charset="0"/>
              </a:rPr>
              <a:t>TEAM MEMBERS</a:t>
            </a:r>
          </a:p>
        </p:txBody>
      </p:sp>
      <p:pic>
        <p:nvPicPr>
          <p:cNvPr id="3" name="Picture 2">
            <a:hlinkClick r:id="rId2" action="ppaction://hlinksldjump"/>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39546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TEAM MEMBERS</a:t>
            </a:r>
          </a:p>
        </p:txBody>
      </p:sp>
      <p:pic>
        <p:nvPicPr>
          <p:cNvPr id="5" name="Picture 4">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6" name="Table 5"/>
          <p:cNvGraphicFramePr>
            <a:graphicFrameLocks noGrp="1"/>
          </p:cNvGraphicFramePr>
          <p:nvPr>
            <p:extLst>
              <p:ext uri="{D42A27DB-BD31-4B8C-83A1-F6EECF244321}">
                <p14:modId xmlns:p14="http://schemas.microsoft.com/office/powerpoint/2010/main" val="3961492228"/>
              </p:ext>
            </p:extLst>
          </p:nvPr>
        </p:nvGraphicFramePr>
        <p:xfrm>
          <a:off x="870154" y="1044131"/>
          <a:ext cx="10312905" cy="4631260"/>
        </p:xfrm>
        <a:graphic>
          <a:graphicData uri="http://schemas.openxmlformats.org/drawingml/2006/table">
            <a:tbl>
              <a:tblPr firstRow="1" bandRow="1">
                <a:tableStyleId>{5C22544A-7EE6-4342-B048-85BDC9FD1C3A}</a:tableStyleId>
              </a:tblPr>
              <a:tblGrid>
                <a:gridCol w="1917291">
                  <a:extLst>
                    <a:ext uri="{9D8B030D-6E8A-4147-A177-3AD203B41FA5}">
                      <a16:colId xmlns:a16="http://schemas.microsoft.com/office/drawing/2014/main" val="1381183619"/>
                    </a:ext>
                  </a:extLst>
                </a:gridCol>
                <a:gridCol w="3996813">
                  <a:extLst>
                    <a:ext uri="{9D8B030D-6E8A-4147-A177-3AD203B41FA5}">
                      <a16:colId xmlns:a16="http://schemas.microsoft.com/office/drawing/2014/main" val="845996298"/>
                    </a:ext>
                  </a:extLst>
                </a:gridCol>
                <a:gridCol w="4398801">
                  <a:extLst>
                    <a:ext uri="{9D8B030D-6E8A-4147-A177-3AD203B41FA5}">
                      <a16:colId xmlns:a16="http://schemas.microsoft.com/office/drawing/2014/main" val="3923682011"/>
                    </a:ext>
                  </a:extLst>
                </a:gridCol>
              </a:tblGrid>
              <a:tr h="929032">
                <a:tc>
                  <a:txBody>
                    <a:bodyPr/>
                    <a:lstStyle/>
                    <a:p>
                      <a:pPr algn="ctr"/>
                      <a:r>
                        <a:rPr lang="en-IN" sz="3200" dirty="0" smtClean="0">
                          <a:latin typeface="Times New Roman" panose="02020603050405020304" pitchFamily="18" charset="0"/>
                          <a:cs typeface="Times New Roman" panose="02020603050405020304" pitchFamily="18" charset="0"/>
                        </a:rPr>
                        <a:t>PS:NO</a:t>
                      </a:r>
                      <a:endParaRPr lang="en-IN" sz="3200" dirty="0">
                        <a:latin typeface="Times New Roman" panose="02020603050405020304" pitchFamily="18" charset="0"/>
                        <a:cs typeface="Times New Roman" panose="02020603050405020304" pitchFamily="18" charset="0"/>
                      </a:endParaRPr>
                    </a:p>
                  </a:txBody>
                  <a:tcPr/>
                </a:tc>
                <a:tc>
                  <a:txBody>
                    <a:bodyPr/>
                    <a:lstStyle/>
                    <a:p>
                      <a:pPr algn="ctr"/>
                      <a:r>
                        <a:rPr lang="en-IN" sz="3200" dirty="0" smtClean="0">
                          <a:latin typeface="Times New Roman" panose="02020603050405020304" pitchFamily="18" charset="0"/>
                          <a:cs typeface="Times New Roman" panose="02020603050405020304" pitchFamily="18" charset="0"/>
                        </a:rPr>
                        <a:t>NAME</a:t>
                      </a:r>
                      <a:endParaRPr lang="en-IN" sz="3200" dirty="0">
                        <a:latin typeface="Times New Roman" panose="02020603050405020304" pitchFamily="18" charset="0"/>
                        <a:cs typeface="Times New Roman" panose="02020603050405020304" pitchFamily="18" charset="0"/>
                      </a:endParaRPr>
                    </a:p>
                  </a:txBody>
                  <a:tcPr/>
                </a:tc>
                <a:tc>
                  <a:txBody>
                    <a:bodyPr/>
                    <a:lstStyle/>
                    <a:p>
                      <a:pPr algn="ctr"/>
                      <a:r>
                        <a:rPr lang="en-IN" sz="3200" dirty="0" smtClean="0">
                          <a:latin typeface="Times New Roman" panose="02020603050405020304" pitchFamily="18" charset="0"/>
                          <a:cs typeface="Times New Roman" panose="02020603050405020304" pitchFamily="18" charset="0"/>
                        </a:rPr>
                        <a:t>CONTRIBUTION</a:t>
                      </a:r>
                      <a:endParaRPr lang="en-IN"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8647523"/>
                  </a:ext>
                </a:extLst>
              </a:tr>
              <a:tr h="697750">
                <a:tc>
                  <a:txBody>
                    <a:bodyPr/>
                    <a:lstStyle/>
                    <a:p>
                      <a:pPr algn="ctr"/>
                      <a:r>
                        <a:rPr lang="en-IN" sz="2400" dirty="0" smtClean="0">
                          <a:latin typeface="Times New Roman" panose="02020603050405020304" pitchFamily="18" charset="0"/>
                          <a:cs typeface="Times New Roman" panose="02020603050405020304" pitchFamily="18" charset="0"/>
                        </a:rPr>
                        <a:t>99003725</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err="1" smtClean="0">
                          <a:latin typeface="Times New Roman" panose="02020603050405020304" pitchFamily="18" charset="0"/>
                          <a:cs typeface="Times New Roman" panose="02020603050405020304" pitchFamily="18" charset="0"/>
                        </a:rPr>
                        <a:t>Pattamsetti</a:t>
                      </a:r>
                      <a:r>
                        <a:rPr lang="en-IN" sz="2400" baseline="0" dirty="0" smtClean="0">
                          <a:latin typeface="Times New Roman" panose="02020603050405020304" pitchFamily="18" charset="0"/>
                          <a:cs typeface="Times New Roman" panose="02020603050405020304" pitchFamily="18" charset="0"/>
                        </a:rPr>
                        <a:t> Sai </a:t>
                      </a:r>
                      <a:r>
                        <a:rPr lang="en-IN" sz="2400" baseline="0" dirty="0" err="1" smtClean="0">
                          <a:latin typeface="Times New Roman" panose="02020603050405020304" pitchFamily="18" charset="0"/>
                          <a:cs typeface="Times New Roman" panose="02020603050405020304" pitchFamily="18" charset="0"/>
                        </a:rPr>
                        <a:t>Kalki</a:t>
                      </a:r>
                      <a:endParaRPr lang="en-IN" sz="2400" dirty="0" smtClean="0">
                        <a:latin typeface="Times New Roman" panose="02020603050405020304" pitchFamily="18" charset="0"/>
                        <a:cs typeface="Times New Roman" panose="02020603050405020304" pitchFamily="18" charset="0"/>
                      </a:endParaRPr>
                    </a:p>
                  </a:txBody>
                  <a:tcPr/>
                </a:tc>
                <a:tc>
                  <a:txBody>
                    <a:bodyPr/>
                    <a:lstStyle/>
                    <a:p>
                      <a:pPr algn="ctr"/>
                      <a:r>
                        <a:rPr lang="en-IN" sz="2400" dirty="0" smtClean="0">
                          <a:latin typeface="Times New Roman" panose="02020603050405020304" pitchFamily="18" charset="0"/>
                          <a:cs typeface="Times New Roman" panose="02020603050405020304" pitchFamily="18" charset="0"/>
                        </a:rPr>
                        <a:t>FMEA, RPN, Cosmetic corrosion test</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83187283"/>
                  </a:ext>
                </a:extLst>
              </a:tr>
              <a:tr h="685436">
                <a:tc>
                  <a:txBody>
                    <a:bodyPr/>
                    <a:lstStyle/>
                    <a:p>
                      <a:pPr algn="ctr"/>
                      <a:r>
                        <a:rPr lang="en-IN" sz="2400" dirty="0" smtClean="0">
                          <a:latin typeface="Times New Roman" panose="02020603050405020304" pitchFamily="18" charset="0"/>
                          <a:cs typeface="Times New Roman" panose="02020603050405020304" pitchFamily="18" charset="0"/>
                        </a:rPr>
                        <a:t>99003727</a:t>
                      </a:r>
                    </a:p>
                  </a:txBody>
                  <a:tcPr/>
                </a:tc>
                <a:tc>
                  <a:txBody>
                    <a:bodyPr/>
                    <a:lstStyle/>
                    <a:p>
                      <a:pPr algn="ctr"/>
                      <a:r>
                        <a:rPr lang="en-IN" sz="2400" dirty="0" err="1" smtClean="0">
                          <a:latin typeface="Times New Roman" panose="02020603050405020304" pitchFamily="18" charset="0"/>
                          <a:cs typeface="Times New Roman" panose="02020603050405020304" pitchFamily="18" charset="0"/>
                        </a:rPr>
                        <a:t>Vankhadara</a:t>
                      </a:r>
                      <a:r>
                        <a:rPr lang="en-IN" sz="2400" dirty="0" smtClean="0">
                          <a:latin typeface="Times New Roman" panose="02020603050405020304" pitchFamily="18" charset="0"/>
                          <a:cs typeface="Times New Roman" panose="02020603050405020304" pitchFamily="18" charset="0"/>
                        </a:rPr>
                        <a:t> Naga </a:t>
                      </a:r>
                      <a:r>
                        <a:rPr lang="en-IN" sz="2400" dirty="0" err="1" smtClean="0">
                          <a:latin typeface="Times New Roman" panose="02020603050405020304" pitchFamily="18" charset="0"/>
                          <a:cs typeface="Times New Roman" panose="02020603050405020304" pitchFamily="18" charset="0"/>
                        </a:rPr>
                        <a:t>Shivakumar</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smtClean="0">
                          <a:latin typeface="Times New Roman" panose="02020603050405020304" pitchFamily="18" charset="0"/>
                          <a:cs typeface="Times New Roman" panose="02020603050405020304" pitchFamily="18" charset="0"/>
                        </a:rPr>
                        <a:t>Chassis Dynamometer,</a:t>
                      </a:r>
                      <a:r>
                        <a:rPr lang="en-IN" sz="2400" baseline="0" dirty="0" smtClean="0">
                          <a:latin typeface="Times New Roman" panose="02020603050405020304" pitchFamily="18" charset="0"/>
                          <a:cs typeface="Times New Roman" panose="02020603050405020304" pitchFamily="18" charset="0"/>
                        </a:rPr>
                        <a:t> Crash test</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2630569"/>
                  </a:ext>
                </a:extLst>
              </a:tr>
              <a:tr h="685436">
                <a:tc>
                  <a:txBody>
                    <a:bodyPr/>
                    <a:lstStyle/>
                    <a:p>
                      <a:pPr algn="ctr"/>
                      <a:r>
                        <a:rPr lang="en-IN" sz="2400" dirty="0" smtClean="0">
                          <a:latin typeface="Times New Roman" panose="02020603050405020304" pitchFamily="18" charset="0"/>
                          <a:cs typeface="Times New Roman" panose="02020603050405020304" pitchFamily="18" charset="0"/>
                        </a:rPr>
                        <a:t>99003729</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smtClean="0">
                          <a:latin typeface="Times New Roman" panose="02020603050405020304" pitchFamily="18" charset="0"/>
                          <a:cs typeface="Times New Roman" panose="02020603050405020304" pitchFamily="18" charset="0"/>
                        </a:rPr>
                        <a:t>Pushkar Antony</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smtClean="0">
                          <a:latin typeface="Times New Roman" panose="02020603050405020304" pitchFamily="18" charset="0"/>
                          <a:cs typeface="Times New Roman" panose="02020603050405020304" pitchFamily="18" charset="0"/>
                        </a:rPr>
                        <a:t>Why testing, ISO26262, ASIL, Software testing</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5291981"/>
                  </a:ext>
                </a:extLst>
              </a:tr>
              <a:tr h="685436">
                <a:tc>
                  <a:txBody>
                    <a:bodyPr/>
                    <a:lstStyle/>
                    <a:p>
                      <a:pPr algn="ctr"/>
                      <a:r>
                        <a:rPr lang="en-IN" sz="2400" dirty="0" smtClean="0">
                          <a:latin typeface="Times New Roman" panose="02020603050405020304" pitchFamily="18" charset="0"/>
                          <a:cs typeface="Times New Roman" panose="02020603050405020304" pitchFamily="18" charset="0"/>
                        </a:rPr>
                        <a:t>99003759</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smtClean="0">
                          <a:latin typeface="Times New Roman" panose="02020603050405020304" pitchFamily="18" charset="0"/>
                          <a:cs typeface="Times New Roman" panose="02020603050405020304" pitchFamily="18" charset="0"/>
                        </a:rPr>
                        <a:t>Rama </a:t>
                      </a:r>
                      <a:r>
                        <a:rPr lang="en-IN" sz="2400" dirty="0" err="1" smtClean="0">
                          <a:latin typeface="Times New Roman" panose="02020603050405020304" pitchFamily="18" charset="0"/>
                          <a:cs typeface="Times New Roman" panose="02020603050405020304" pitchFamily="18" charset="0"/>
                        </a:rPr>
                        <a:t>Subba</a:t>
                      </a:r>
                      <a:r>
                        <a:rPr lang="en-IN" sz="2400" dirty="0" smtClean="0">
                          <a:latin typeface="Times New Roman" panose="02020603050405020304" pitchFamily="18" charset="0"/>
                          <a:cs typeface="Times New Roman" panose="02020603050405020304" pitchFamily="18" charset="0"/>
                        </a:rPr>
                        <a:t> Reddy</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smtClean="0">
                          <a:latin typeface="Times New Roman" panose="02020603050405020304" pitchFamily="18" charset="0"/>
                          <a:cs typeface="Times New Roman" panose="02020603050405020304" pitchFamily="18" charset="0"/>
                        </a:rPr>
                        <a:t>MIL, SIL</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0754822"/>
                  </a:ext>
                </a:extLst>
              </a:tr>
              <a:tr h="685436">
                <a:tc>
                  <a:txBody>
                    <a:bodyPr/>
                    <a:lstStyle/>
                    <a:p>
                      <a:pPr algn="ctr"/>
                      <a:r>
                        <a:rPr lang="en-IN" sz="2400" dirty="0" smtClean="0">
                          <a:latin typeface="Times New Roman" panose="02020603050405020304" pitchFamily="18" charset="0"/>
                          <a:cs typeface="Times New Roman" panose="02020603050405020304" pitchFamily="18" charset="0"/>
                        </a:rPr>
                        <a:t>99003778</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err="1" smtClean="0">
                          <a:latin typeface="Times New Roman" panose="02020603050405020304" pitchFamily="18" charset="0"/>
                          <a:cs typeface="Times New Roman" panose="02020603050405020304" pitchFamily="18" charset="0"/>
                        </a:rPr>
                        <a:t>Jyothi</a:t>
                      </a:r>
                      <a:r>
                        <a:rPr lang="en-IN" sz="2400" baseline="0" dirty="0" smtClean="0">
                          <a:latin typeface="Times New Roman" panose="02020603050405020304" pitchFamily="18" charset="0"/>
                          <a:cs typeface="Times New Roman" panose="02020603050405020304" pitchFamily="18" charset="0"/>
                        </a:rPr>
                        <a:t> </a:t>
                      </a:r>
                      <a:r>
                        <a:rPr lang="en-IN" sz="2400" baseline="0" dirty="0" err="1" smtClean="0">
                          <a:latin typeface="Times New Roman" panose="02020603050405020304" pitchFamily="18" charset="0"/>
                          <a:cs typeface="Times New Roman" panose="02020603050405020304" pitchFamily="18" charset="0"/>
                        </a:rPr>
                        <a:t>Swaroopa</a:t>
                      </a:r>
                      <a:r>
                        <a:rPr lang="en-IN" sz="2400" baseline="0" dirty="0" smtClean="0">
                          <a:latin typeface="Times New Roman" panose="02020603050405020304" pitchFamily="18" charset="0"/>
                          <a:cs typeface="Times New Roman" panose="02020603050405020304" pitchFamily="18" charset="0"/>
                        </a:rPr>
                        <a:t> Rani</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smtClean="0">
                          <a:latin typeface="Times New Roman" panose="02020603050405020304" pitchFamily="18" charset="0"/>
                          <a:cs typeface="Times New Roman" panose="02020603050405020304" pitchFamily="18" charset="0"/>
                        </a:rPr>
                        <a:t>PIL, HIL</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6091496"/>
                  </a:ext>
                </a:extLst>
              </a:tr>
            </a:tbl>
          </a:graphicData>
        </a:graphic>
      </p:graphicFrame>
    </p:spTree>
    <p:extLst>
      <p:ext uri="{BB962C8B-B14F-4D97-AF65-F5344CB8AC3E}">
        <p14:creationId xmlns:p14="http://schemas.microsoft.com/office/powerpoint/2010/main" val="37879714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0212" y="2167283"/>
            <a:ext cx="8414933" cy="1576916"/>
          </a:xfrm>
        </p:spPr>
        <p:txBody>
          <a:bodyPr/>
          <a:lstStyle/>
          <a:p>
            <a:r>
              <a:rPr lang="en-IN" b="1" dirty="0" smtClean="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pic>
        <p:nvPicPr>
          <p:cNvPr id="3" name="Picture 2">
            <a:hlinkClick r:id="rId2" action="ppaction://hlinksldjump"/>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521963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0212" y="2167283"/>
            <a:ext cx="8414933" cy="1576916"/>
          </a:xfrm>
        </p:spPr>
        <p:txBody>
          <a:bodyPr/>
          <a:lstStyle/>
          <a:p>
            <a:r>
              <a:rPr lang="en-IN" b="1" dirty="0">
                <a:latin typeface="Times New Roman" panose="02020603050405020304" pitchFamily="18" charset="0"/>
                <a:cs typeface="Times New Roman" panose="02020603050405020304" pitchFamily="18" charset="0"/>
              </a:rPr>
              <a:t>WHY TESTING?</a:t>
            </a:r>
          </a:p>
        </p:txBody>
      </p:sp>
      <p:pic>
        <p:nvPicPr>
          <p:cNvPr id="3" name="Picture 2">
            <a:hlinkClick r:id="rId2" action="ppaction://hlinksldjump"/>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883876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WHY TESTING?</a:t>
            </a:r>
          </a:p>
        </p:txBody>
      </p:sp>
      <p:sp>
        <p:nvSpPr>
          <p:cNvPr id="4" name="TextBox 3"/>
          <p:cNvSpPr txBox="1"/>
          <p:nvPr/>
        </p:nvSpPr>
        <p:spPr>
          <a:xfrm>
            <a:off x="406400" y="920911"/>
            <a:ext cx="4820575" cy="310854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Modern cars include many embedded systems.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improve security &amp; comfort.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Long lasting operation</a:t>
            </a:r>
            <a:r>
              <a:rPr lang="en-US" sz="24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Brand Reputation.</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User pays in huge bucks!</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5" name="Picture 4">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8079" y="926706"/>
            <a:ext cx="6777521" cy="3570952"/>
          </a:xfrm>
          <a:prstGeom prst="rect">
            <a:avLst/>
          </a:prstGeom>
        </p:spPr>
      </p:pic>
      <p:sp>
        <p:nvSpPr>
          <p:cNvPr id="7" name="TextBox 6"/>
          <p:cNvSpPr txBox="1"/>
          <p:nvPr/>
        </p:nvSpPr>
        <p:spPr>
          <a:xfrm>
            <a:off x="4776188" y="6471821"/>
            <a:ext cx="22460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Image reference: Google Images</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8684" y="4681745"/>
            <a:ext cx="2067075" cy="2067075"/>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16" y="3438490"/>
            <a:ext cx="4817366" cy="2873215"/>
          </a:xfrm>
          <a:prstGeom prst="rect">
            <a:avLst/>
          </a:prstGeom>
        </p:spPr>
      </p:pic>
    </p:spTree>
    <p:extLst>
      <p:ext uri="{BB962C8B-B14F-4D97-AF65-F5344CB8AC3E}">
        <p14:creationId xmlns:p14="http://schemas.microsoft.com/office/powerpoint/2010/main" val="19896421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0212" y="2167283"/>
            <a:ext cx="8414933" cy="1576916"/>
          </a:xfrm>
        </p:spPr>
        <p:txBody>
          <a:bodyPr/>
          <a:lstStyle/>
          <a:p>
            <a:r>
              <a:rPr lang="en-IN" b="1" dirty="0" smtClean="0">
                <a:latin typeface="Times New Roman" panose="02020603050405020304" pitchFamily="18" charset="0"/>
                <a:cs typeface="Times New Roman" panose="02020603050405020304" pitchFamily="18" charset="0"/>
              </a:rPr>
              <a:t>ISO 26262</a:t>
            </a:r>
            <a:endParaRPr lang="en-IN" b="1" dirty="0">
              <a:latin typeface="Times New Roman" panose="02020603050405020304" pitchFamily="18" charset="0"/>
              <a:cs typeface="Times New Roman" panose="02020603050405020304" pitchFamily="18" charset="0"/>
            </a:endParaRPr>
          </a:p>
        </p:txBody>
      </p:sp>
      <p:pic>
        <p:nvPicPr>
          <p:cNvPr id="3" name="Picture 2">
            <a:hlinkClick r:id="rId2" action="ppaction://hlinksldjump"/>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2815364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ISO-26262</a:t>
            </a:r>
            <a:endParaRPr lang="en-IN"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06400" y="1622388"/>
            <a:ext cx="5228231" cy="3847207"/>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Aka “Road </a:t>
            </a:r>
            <a:r>
              <a:rPr lang="en-IN" sz="2400" dirty="0">
                <a:latin typeface="Times New Roman" panose="02020603050405020304" pitchFamily="18" charset="0"/>
                <a:cs typeface="Times New Roman" panose="02020603050405020304" pitchFamily="18" charset="0"/>
              </a:rPr>
              <a:t>vehicles – Functional </a:t>
            </a:r>
            <a:r>
              <a:rPr lang="en-IN" sz="2400" dirty="0" smtClean="0">
                <a:latin typeface="Times New Roman" panose="02020603050405020304" pitchFamily="18" charset="0"/>
                <a:cs typeface="Times New Roman" panose="02020603050405020304" pitchFamily="18" charset="0"/>
              </a:rPr>
              <a:t>safety”</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nternational </a:t>
            </a:r>
            <a:r>
              <a:rPr lang="en-US" sz="2400" dirty="0">
                <a:latin typeface="Times New Roman" panose="02020603050405020304" pitchFamily="18" charset="0"/>
                <a:cs typeface="Times New Roman" panose="02020603050405020304" pitchFamily="18" charset="0"/>
              </a:rPr>
              <a:t>standard for functional safety of </a:t>
            </a:r>
            <a:r>
              <a:rPr lang="en-US" sz="2400" dirty="0" smtClean="0">
                <a:latin typeface="Times New Roman" panose="02020603050405020304" pitchFamily="18" charset="0"/>
                <a:cs typeface="Times New Roman" panose="02020603050405020304" pitchFamily="18" charset="0"/>
              </a:rPr>
              <a:t>automobiles.</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Ensures adequate safety measures are taken in a automotive project.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By complying with this, we can detect/control/avoid random failures.</a:t>
            </a:r>
          </a:p>
          <a:p>
            <a:pPr marL="342900" indent="-342900" algn="just">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5" name="Picture 4">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0361" y="815407"/>
            <a:ext cx="5723284" cy="4654188"/>
          </a:xfrm>
          <a:prstGeom prst="rect">
            <a:avLst/>
          </a:prstGeom>
        </p:spPr>
      </p:pic>
      <p:sp>
        <p:nvSpPr>
          <p:cNvPr id="6" name="TextBox 5"/>
          <p:cNvSpPr txBox="1"/>
          <p:nvPr/>
        </p:nvSpPr>
        <p:spPr>
          <a:xfrm>
            <a:off x="4776188" y="6471821"/>
            <a:ext cx="2246050"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Image reference</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Google Images</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703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ASIL – Automotive Safety Integrity Level</a:t>
            </a:r>
            <a:endParaRPr lang="en-IN"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79394" y="1145219"/>
            <a:ext cx="11424270" cy="3477875"/>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Key component of ISO-26262.</a:t>
            </a:r>
          </a:p>
          <a:p>
            <a:pPr marL="342900"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Used to measure risk of specific component.</a:t>
            </a:r>
          </a:p>
          <a:p>
            <a:pPr marL="342900"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4 integrity levels: ASIL A,B,C&amp;D.</a:t>
            </a:r>
          </a:p>
          <a:p>
            <a:pPr marL="342900"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3 factors determine ASIL:</a:t>
            </a:r>
          </a:p>
          <a:p>
            <a:pPr marL="800100" lvl="1"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Severity (S0-S3)</a:t>
            </a:r>
          </a:p>
          <a:p>
            <a:pPr marL="800100" lvl="1"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Exposure (E0-E4)</a:t>
            </a:r>
          </a:p>
          <a:p>
            <a:pPr marL="800100" lvl="1"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Controllability (C0-C3)</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Based on these factors ASIL determined.</a:t>
            </a: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5" name="Picture 4">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TextBox 5"/>
          <p:cNvSpPr txBox="1"/>
          <p:nvPr/>
        </p:nvSpPr>
        <p:spPr>
          <a:xfrm>
            <a:off x="4776188" y="6471821"/>
            <a:ext cx="2246050"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Image reference</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Google Images</a:t>
            </a:r>
            <a:endParaRPr lang="en-US" sz="1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822" y="4450512"/>
            <a:ext cx="7748355" cy="202130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9909" y="1059888"/>
            <a:ext cx="4625691" cy="3083794"/>
          </a:xfrm>
          <a:prstGeom prst="rect">
            <a:avLst/>
          </a:prstGeom>
        </p:spPr>
      </p:pic>
    </p:spTree>
    <p:extLst>
      <p:ext uri="{BB962C8B-B14F-4D97-AF65-F5344CB8AC3E}">
        <p14:creationId xmlns:p14="http://schemas.microsoft.com/office/powerpoint/2010/main" val="4036861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94" y="796413"/>
            <a:ext cx="12055206" cy="5545394"/>
          </a:xfrm>
          <a:prstGeom prst="rect">
            <a:avLst/>
          </a:prstGeom>
        </p:spPr>
      </p:pic>
      <p:sp>
        <p:nvSpPr>
          <p:cNvPr id="5" name="TextBox 4"/>
          <p:cNvSpPr txBox="1"/>
          <p:nvPr/>
        </p:nvSpPr>
        <p:spPr>
          <a:xfrm>
            <a:off x="3619155" y="6477763"/>
            <a:ext cx="5090483"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Image reference</a:t>
            </a:r>
            <a:r>
              <a:rPr lang="en-US" sz="1200" dirty="0">
                <a:latin typeface="Times New Roman" panose="02020603050405020304" pitchFamily="18" charset="0"/>
                <a:cs typeface="Times New Roman" panose="02020603050405020304" pitchFamily="18" charset="0"/>
              </a:rPr>
              <a:t>: https://www.synopsys.com/automotive/what-is-asil.html</a:t>
            </a:r>
          </a:p>
        </p:txBody>
      </p:sp>
      <p:sp>
        <p:nvSpPr>
          <p:cNvPr id="6" name="Title 1"/>
          <p:cNvSpPr>
            <a:spLocks noGrp="1"/>
          </p:cNvSpPr>
          <p:nvPr>
            <p:ph type="title"/>
          </p:nvPr>
        </p:nvSpPr>
        <p:spPr>
          <a:xfrm>
            <a:off x="406400" y="2"/>
            <a:ext cx="11379200" cy="673820"/>
          </a:xfrm>
        </p:spPr>
        <p:txBody>
          <a:bodyPr/>
          <a:lstStyle/>
          <a:p>
            <a:r>
              <a:rPr lang="en-IN" b="1" dirty="0" smtClean="0">
                <a:latin typeface="Times New Roman" panose="02020603050405020304" pitchFamily="18" charset="0"/>
                <a:cs typeface="Times New Roman" panose="02020603050405020304" pitchFamily="18" charset="0"/>
              </a:rPr>
              <a:t>ASIL – Automotive Safety Integrity Level</a:t>
            </a:r>
            <a:endParaRPr lang="en-IN" b="1" dirty="0">
              <a:latin typeface="Times New Roman" panose="02020603050405020304" pitchFamily="18" charset="0"/>
              <a:cs typeface="Times New Roman" panose="02020603050405020304" pitchFamily="18" charset="0"/>
            </a:endParaRPr>
          </a:p>
        </p:txBody>
      </p:sp>
      <p:pic>
        <p:nvPicPr>
          <p:cNvPr id="7" name="Picture 6">
            <a:hlinkClick r:id="rId3" action="ppaction://hlinksldjump"/>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149770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0212" y="2167283"/>
            <a:ext cx="8414933" cy="1576916"/>
          </a:xfrm>
        </p:spPr>
        <p:txBody>
          <a:bodyPr/>
          <a:lstStyle/>
          <a:p>
            <a:r>
              <a:rPr lang="en-IN" b="1" dirty="0">
                <a:latin typeface="Times New Roman" panose="02020603050405020304" pitchFamily="18" charset="0"/>
                <a:cs typeface="Times New Roman" panose="02020603050405020304" pitchFamily="18" charset="0"/>
              </a:rPr>
              <a:t>SOFTWARE TESTING</a:t>
            </a:r>
          </a:p>
        </p:txBody>
      </p:sp>
      <p:pic>
        <p:nvPicPr>
          <p:cNvPr id="3" name="Picture 2">
            <a:hlinkClick r:id="rId2" action="ppaction://hlinksldjump"/>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83059" y="5611181"/>
            <a:ext cx="720605" cy="700524"/>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8077700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697</Words>
  <Application>Microsoft Office PowerPoint</Application>
  <PresentationFormat>Widescreen</PresentationFormat>
  <Paragraphs>172</Paragraphs>
  <Slides>28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Office Theme</vt:lpstr>
      <vt:lpstr>PowerPoint Presentation</vt:lpstr>
      <vt:lpstr>Contents</vt:lpstr>
      <vt:lpstr>PowerPoint Presentation</vt:lpstr>
      <vt:lpstr>WHY TESTING?</vt:lpstr>
      <vt:lpstr>PowerPoint Presentation</vt:lpstr>
      <vt:lpstr>ISO-26262</vt:lpstr>
      <vt:lpstr>ASIL – Automotive Safety Integrity Level</vt:lpstr>
      <vt:lpstr>ASIL – Automotive Safety Integrity Level</vt:lpstr>
      <vt:lpstr>PowerPoint Presentation</vt:lpstr>
      <vt:lpstr>CODING STANDARDS</vt:lpstr>
      <vt:lpstr>CODING STANDARDS</vt:lpstr>
      <vt:lpstr>CODING STANDARDS</vt:lpstr>
      <vt:lpstr>PowerPoint Presentation</vt:lpstr>
      <vt:lpstr>CHASSIS DYNAMOMETER</vt:lpstr>
      <vt:lpstr>CRASH TESTING</vt:lpstr>
      <vt:lpstr>CRASH TESTING</vt:lpstr>
      <vt:lpstr>FMEA(FAILURE MODES EFFECTS ANALYSIS) and its Approach</vt:lpstr>
      <vt:lpstr>RPN Calculation and reducing the risk</vt:lpstr>
      <vt:lpstr>Testing the car in extreme weather conditions</vt:lpstr>
      <vt:lpstr>Cosmetic corrosion test method for automotive parts </vt:lpstr>
      <vt:lpstr>PowerPoint Presentation</vt:lpstr>
      <vt:lpstr>MODEL IN LOOP</vt:lpstr>
      <vt:lpstr>SOFTWARE IN LOOP</vt:lpstr>
      <vt:lpstr>PROCESSOR IN LOOP</vt:lpstr>
      <vt:lpstr>HARDWARE IN LOOP</vt:lpstr>
      <vt:lpstr>PowerPoint Presentation</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Pushkar Antony</dc:creator>
  <cp:lastModifiedBy>Pushkar Antony</cp:lastModifiedBy>
  <cp:revision>81</cp:revision>
  <dcterms:created xsi:type="dcterms:W3CDTF">2021-03-17T10:38:29Z</dcterms:created>
  <dcterms:modified xsi:type="dcterms:W3CDTF">2021-03-18T01:36:07Z</dcterms:modified>
</cp:coreProperties>
</file>